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2"/>
  </p:notesMasterIdLst>
  <p:sldIdLst>
    <p:sldId id="257" r:id="rId3"/>
    <p:sldId id="317" r:id="rId4"/>
    <p:sldId id="31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14" r:id="rId17"/>
    <p:sldId id="315" r:id="rId18"/>
    <p:sldId id="259" r:id="rId19"/>
    <p:sldId id="331" r:id="rId20"/>
    <p:sldId id="332" r:id="rId21"/>
    <p:sldId id="333" r:id="rId22"/>
    <p:sldId id="334" r:id="rId23"/>
    <p:sldId id="335" r:id="rId24"/>
    <p:sldId id="266" r:id="rId25"/>
    <p:sldId id="336" r:id="rId26"/>
    <p:sldId id="267" r:id="rId27"/>
    <p:sldId id="268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2" r:id="rId36"/>
    <p:sldId id="283" r:id="rId37"/>
    <p:sldId id="337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mbull Rog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B2"/>
    <a:srgbClr val="000080"/>
    <a:srgbClr val="C82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05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BE47D-6AA3-4009-96B5-A00F0E9B2D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0A563-1C48-4932-A9A5-5AEC9EC5D922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977BB-9E3B-4313-86A0-F5F9081C46A7}" type="slidenum">
              <a:rPr lang="en-US"/>
              <a:pPr/>
              <a:t>28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4A1C5-281D-48FF-A5FB-2A0CAB792634}" type="slidenum">
              <a:rPr lang="en-US"/>
              <a:pPr/>
              <a:t>29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461DB-9708-4026-A9F0-368A00528521}" type="slidenum">
              <a:rPr lang="en-US"/>
              <a:pPr/>
              <a:t>30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6AE20-3526-492B-BB09-2FC522B6146C}" type="slidenum">
              <a:rPr lang="en-US"/>
              <a:pPr/>
              <a:t>31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2D1CB-4596-43E3-9C11-04BC12B4C3BE}" type="slidenum">
              <a:rPr lang="en-US"/>
              <a:pPr/>
              <a:t>32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AF984-63BF-4EE2-B876-8BC58BC405B8}" type="slidenum">
              <a:rPr lang="en-US"/>
              <a:pPr/>
              <a:t>33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A6132-00C4-4DBD-9379-846BA5A1EDCD}" type="slidenum">
              <a:rPr lang="en-US"/>
              <a:pPr/>
              <a:t>34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D9B50-70B6-4BB8-AB86-D7E90313BFEF}" type="slidenum">
              <a:rPr lang="en-US"/>
              <a:pPr/>
              <a:t>35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081C2-1C1C-4AEC-8891-795AD012062D}" type="slidenum">
              <a:rPr lang="en-US"/>
              <a:pPr/>
              <a:t>36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E83F-FC58-4028-BF7E-37AE195E774A}" type="slidenum">
              <a:rPr lang="en-US"/>
              <a:pPr/>
              <a:t>37</a:t>
            </a:fld>
            <a:endParaRPr 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328C9-418A-49DC-AB5C-D2FED390576C}" type="slidenum">
              <a:rPr lang="en-US"/>
              <a:pPr/>
              <a:t>17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F8E0D-D3B5-4032-BC83-F95058D676A8}" type="slidenum">
              <a:rPr lang="en-US"/>
              <a:pPr/>
              <a:t>38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9A801-59CE-4EC8-BE6E-0782269E2B79}" type="slidenum">
              <a:rPr lang="en-US"/>
              <a:pPr/>
              <a:t>39</a:t>
            </a:fld>
            <a:endParaRPr 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A3FAC-2C15-4789-9914-FB57424E74E1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F0B11-971C-47AE-93A0-20089838C7DB}" type="slidenum">
              <a:rPr lang="en-US"/>
              <a:pPr/>
              <a:t>22</a:t>
            </a:fld>
            <a:endParaRPr lang="en-US"/>
          </a:p>
        </p:txBody>
      </p:sp>
      <p:sp>
        <p:nvSpPr>
          <p:cNvPr id="158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2CF13-27D7-4863-9F31-F9BD316AC25A}" type="slidenum">
              <a:rPr lang="en-US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0D522-CADC-4468-AC54-2B9097607D11}" type="slidenum">
              <a:rPr lang="en-US"/>
              <a:pPr/>
              <a:t>24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FB2EC-40E5-438F-ABE9-FCD182E5F112}" type="slidenum">
              <a:rPr lang="en-US"/>
              <a:pPr/>
              <a:t>25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104FF-C225-4CEE-9291-C0533D67B048}" type="slidenum">
              <a:rPr lang="en-US"/>
              <a:pPr/>
              <a:t>26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3D636-0DAC-4AF5-B1B8-363E7D652F12}" type="slidenum">
              <a:rPr lang="en-US"/>
              <a:pPr/>
              <a:t>27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4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</p:spPr>
        </p:pic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5077" y="3754"/>
              <a:ext cx="53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Modern</a:t>
              </a:r>
            </a:p>
            <a:p>
              <a:pPr algn="ctr"/>
              <a:r>
                <a:rPr lang="en-US" sz="1400">
                  <a:latin typeface="Times New Roman" pitchFamily="18" charset="0"/>
                </a:rPr>
                <a:t>Materials</a:t>
              </a:r>
            </a:p>
          </p:txBody>
        </p:sp>
      </p:grp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18" charset="-120"/>
              </a:rPr>
              <a:t>12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18" charset="-120"/>
              </a:rPr>
              <a:t>12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696727_BLB12e_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</p:spPr>
      </p:pic>
      <p:sp>
        <p:nvSpPr>
          <p:cNvPr id="5134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400" b="1">
                <a:solidFill>
                  <a:schemeClr val="tx2"/>
                </a:solidFill>
                <a:cs typeface="Arial" charset="0"/>
              </a:rPr>
              <a:t>Chapter 12</a:t>
            </a:r>
            <a:br>
              <a:rPr lang="en-US" sz="3400" b="1">
                <a:solidFill>
                  <a:schemeClr val="tx2"/>
                </a:solidFill>
                <a:cs typeface="Arial" charset="0"/>
              </a:rPr>
            </a:br>
            <a:r>
              <a:rPr lang="en-US" sz="3400" b="1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3400" b="1">
                <a:solidFill>
                  <a:schemeClr val="tx2"/>
                </a:solidFill>
                <a:cs typeface="Arial" charset="0"/>
              </a:rPr>
            </a:br>
            <a:r>
              <a:rPr lang="en-US" sz="3400" b="1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Solids and </a:t>
            </a:r>
            <a:br>
              <a:rPr lang="en-US" sz="3400" b="1">
                <a:solidFill>
                  <a:schemeClr val="tx2"/>
                </a:solidFill>
              </a:rPr>
            </a:br>
            <a:r>
              <a:rPr lang="en-US" sz="3400" b="1">
                <a:solidFill>
                  <a:schemeClr val="tx2"/>
                </a:solidFill>
              </a:rPr>
              <a:t>Modern Materials </a:t>
            </a:r>
            <a:br>
              <a:rPr lang="en-US" sz="3400" b="1">
                <a:solidFill>
                  <a:schemeClr val="tx2"/>
                </a:solidFill>
              </a:rPr>
            </a:br>
            <a:endParaRPr lang="en-US" sz="3400" b="1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John D. Bookstaver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St. Charles Community College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Cottleville, MO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Structure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638800"/>
            <a:ext cx="77724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structures of many metals conform to one of the cubic unit cells. </a:t>
            </a:r>
          </a:p>
        </p:txBody>
      </p:sp>
      <p:pic>
        <p:nvPicPr>
          <p:cNvPr id="146438" name="Picture 6" descr="12_11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295400"/>
            <a:ext cx="5410200" cy="422751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Structures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057400" y="1371600"/>
            <a:ext cx="64008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One can determine how many atoms are within each unit cell which lattice points the atoms occupy.</a:t>
            </a:r>
          </a:p>
        </p:txBody>
      </p:sp>
      <p:pic>
        <p:nvPicPr>
          <p:cNvPr id="147464" name="Picture 8" descr="12_01_Tabl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6477000" cy="2655888"/>
          </a:xfrm>
          <a:prstGeom prst="rect">
            <a:avLst/>
          </a:prstGeom>
          <a:noFill/>
        </p:spPr>
      </p:pic>
      <p:pic>
        <p:nvPicPr>
          <p:cNvPr id="147465" name="Picture 9" descr="12_1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22238"/>
            <a:ext cx="1835150" cy="658336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 Packing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atoms in a crystal pack as close together as they can based on the respective sizes of the atoms.</a:t>
            </a:r>
          </a:p>
        </p:txBody>
      </p:sp>
      <p:pic>
        <p:nvPicPr>
          <p:cNvPr id="149510" name="Picture 6" descr="12_14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4803775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Alloys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438400"/>
          </a:xfrm>
        </p:spPr>
        <p:txBody>
          <a:bodyPr/>
          <a:lstStyle/>
          <a:p>
            <a:r>
              <a:rPr lang="en-US" sz="2800" b="1"/>
              <a:t>Alloys</a:t>
            </a:r>
            <a:r>
              <a:rPr lang="en-US" sz="2800"/>
              <a:t> are combinations of two or more elements, the majority of which are metals.</a:t>
            </a:r>
          </a:p>
          <a:p>
            <a:r>
              <a:rPr lang="en-US" sz="2800"/>
              <a:t>Adding a second (or third) element changes the properties of the mixture to suit different purposes.</a:t>
            </a:r>
          </a:p>
        </p:txBody>
      </p:sp>
      <p:pic>
        <p:nvPicPr>
          <p:cNvPr id="150534" name="Picture 6" descr="12_02_Tabl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81400"/>
            <a:ext cx="7010400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Alloys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r>
              <a:rPr lang="en-US" sz="2800"/>
              <a:t>In </a:t>
            </a:r>
            <a:r>
              <a:rPr lang="en-US" sz="2800" b="1"/>
              <a:t>substitutional alloys,</a:t>
            </a:r>
            <a:r>
              <a:rPr lang="en-US" sz="2800"/>
              <a:t> a second element takes the place of a metal atom.</a:t>
            </a:r>
          </a:p>
          <a:p>
            <a:r>
              <a:rPr lang="en-US" sz="2800"/>
              <a:t>In </a:t>
            </a:r>
            <a:r>
              <a:rPr lang="en-US" sz="2800" b="1"/>
              <a:t>interstitial alloys,</a:t>
            </a:r>
            <a:r>
              <a:rPr lang="en-US" sz="2800"/>
              <a:t> a second element fills a space in the lattice of metal atoms.</a:t>
            </a:r>
          </a:p>
        </p:txBody>
      </p:sp>
      <p:pic>
        <p:nvPicPr>
          <p:cNvPr id="151558" name="Picture 6" descr="12_15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06525"/>
            <a:ext cx="7162800" cy="308927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Bonding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219200"/>
            <a:ext cx="8610600" cy="2590800"/>
          </a:xfrm>
        </p:spPr>
        <p:txBody>
          <a:bodyPr/>
          <a:lstStyle/>
          <a:p>
            <a:r>
              <a:rPr lang="en-US" sz="2800"/>
              <a:t>In elemental samples of nonmetals and metalloids, atoms generally bond to each other covalently.</a:t>
            </a:r>
          </a:p>
          <a:p>
            <a:r>
              <a:rPr lang="en-US" sz="2800"/>
              <a:t>Metals, however, have a dearth of valence electrons; instead, they form large groups of atoms that share electrons among them.</a:t>
            </a:r>
          </a:p>
        </p:txBody>
      </p:sp>
      <p:pic>
        <p:nvPicPr>
          <p:cNvPr id="131078" name="Picture 6" descr="12_20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00463"/>
            <a:ext cx="6934200" cy="285273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Bonding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572000"/>
          </a:xfrm>
        </p:spPr>
        <p:txBody>
          <a:bodyPr/>
          <a:lstStyle/>
          <a:p>
            <a:r>
              <a:rPr lang="en-US" sz="2800"/>
              <a:t>One can think of a metal, therefore, as a group of cations suspended in a sea of electrons.</a:t>
            </a:r>
          </a:p>
          <a:p>
            <a:r>
              <a:rPr lang="en-US" sz="2800"/>
              <a:t>The electrical and thermal conductivity, ductility, and malleability of metals is explained by this model.</a:t>
            </a:r>
          </a:p>
        </p:txBody>
      </p:sp>
      <p:pic>
        <p:nvPicPr>
          <p:cNvPr id="133126" name="Picture 6" descr="12_21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449638" cy="465613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Molecular-Orbital Approach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752600"/>
            <a:ext cx="396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As the number of atoms in a chain increases, the energy gap between molecular orbitals (MOs) essentially disappears, and continuous bands of energy states result.</a:t>
            </a:r>
          </a:p>
        </p:txBody>
      </p:sp>
      <p:pic>
        <p:nvPicPr>
          <p:cNvPr id="8204" name="Picture 12" descr="12_23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76438"/>
            <a:ext cx="4800600" cy="32051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Solids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r>
              <a:rPr lang="en-US" sz="2800"/>
              <a:t>In ionic solids, the lattice comprises alternately charged ions.</a:t>
            </a:r>
          </a:p>
          <a:p>
            <a:r>
              <a:rPr lang="en-US" sz="2800"/>
              <a:t>Ionic solids have very high melting and boiling points and are quintessential crystals.</a:t>
            </a:r>
          </a:p>
        </p:txBody>
      </p:sp>
      <p:pic>
        <p:nvPicPr>
          <p:cNvPr id="152582" name="Picture 6" descr="12_25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888" y="1265238"/>
            <a:ext cx="1458912" cy="528796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Solids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different-sized ions in an ionic compound minimize the distance between oppositely charged ions while keeping like-charged ions away from each other.</a:t>
            </a:r>
          </a:p>
        </p:txBody>
      </p:sp>
      <p:pic>
        <p:nvPicPr>
          <p:cNvPr id="153606" name="Picture 6" descr="12_26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11375"/>
            <a:ext cx="4876800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Bonding in Solids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r>
              <a:rPr lang="en-US" sz="2800"/>
              <a:t>There are four general types of solids.</a:t>
            </a:r>
          </a:p>
          <a:p>
            <a:r>
              <a:rPr lang="en-US" sz="2800" b="1"/>
              <a:t>Metallic solids</a:t>
            </a:r>
            <a:r>
              <a:rPr lang="en-US" sz="2800"/>
              <a:t> share a network of highly delocalized electrons.</a:t>
            </a:r>
          </a:p>
          <a:p>
            <a:r>
              <a:rPr lang="en-US" sz="2800" b="1"/>
              <a:t>Ionic solids</a:t>
            </a:r>
            <a:r>
              <a:rPr lang="en-US" sz="2800"/>
              <a:t> are sets of cations and anions mutually attracted to one another.</a:t>
            </a:r>
          </a:p>
        </p:txBody>
      </p:sp>
      <p:pic>
        <p:nvPicPr>
          <p:cNvPr id="136198" name="Picture 6" descr="12_01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66938"/>
            <a:ext cx="4267200" cy="390207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Solids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810000" cy="4114800"/>
          </a:xfrm>
        </p:spPr>
        <p:txBody>
          <a:bodyPr/>
          <a:lstStyle/>
          <a:p>
            <a:r>
              <a:rPr lang="en-US" sz="2800"/>
              <a:t>The physical properties of molecular solids are governed by van der Waals forces.</a:t>
            </a:r>
          </a:p>
          <a:p>
            <a:r>
              <a:rPr lang="en-US" sz="2800"/>
              <a:t>The individual units of these solids are discrete molecules.</a:t>
            </a:r>
          </a:p>
        </p:txBody>
      </p:sp>
      <p:pic>
        <p:nvPicPr>
          <p:cNvPr id="154630" name="Picture 6" descr="12_29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81225"/>
            <a:ext cx="4800600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Covalent-Network and</a:t>
            </a:r>
            <a:br>
              <a:rPr lang="en-US"/>
            </a:br>
            <a:r>
              <a:rPr lang="en-US"/>
              <a:t>Molecular Solids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72000"/>
          </a:xfrm>
        </p:spPr>
        <p:txBody>
          <a:bodyPr/>
          <a:lstStyle/>
          <a:p>
            <a:r>
              <a:rPr lang="en-US" sz="2800"/>
              <a:t>Diamonds are an example of a covalent-network solid, in which atoms are covalently bonded to each other.</a:t>
            </a:r>
          </a:p>
          <a:p>
            <a:pPr lvl="1"/>
            <a:r>
              <a:rPr lang="en-US" sz="2400"/>
              <a:t>They tend to be hard and have high melting points.</a:t>
            </a:r>
          </a:p>
        </p:txBody>
      </p:sp>
      <p:pic>
        <p:nvPicPr>
          <p:cNvPr id="155655" name="Picture 7" descr="12_30a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2133600"/>
            <a:ext cx="3937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Covalent-Network and</a:t>
            </a:r>
            <a:br>
              <a:rPr lang="en-US"/>
            </a:br>
            <a:r>
              <a:rPr lang="en-US"/>
              <a:t>Molecular Solids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648200"/>
          </a:xfrm>
        </p:spPr>
        <p:txBody>
          <a:bodyPr/>
          <a:lstStyle/>
          <a:p>
            <a:r>
              <a:rPr lang="en-US" sz="2800"/>
              <a:t>Graphite is an example of a molecular solid, in which atoms are held together with van der Waals forces.</a:t>
            </a:r>
          </a:p>
          <a:p>
            <a:pPr lvl="1"/>
            <a:r>
              <a:rPr lang="en-US" sz="2400"/>
              <a:t>They tend to be softer and have lower melting points.</a:t>
            </a:r>
          </a:p>
        </p:txBody>
      </p:sp>
      <p:pic>
        <p:nvPicPr>
          <p:cNvPr id="157703" name="Picture 7" descr="12_30b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1905000"/>
            <a:ext cx="3990975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Semiconductors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 the closely packed molecular orbitals in these compounds, there is a gap between the occupied MOs (valence band) and the unoccupied ones (conduction band).</a:t>
            </a:r>
          </a:p>
        </p:txBody>
      </p:sp>
      <p:pic>
        <p:nvPicPr>
          <p:cNvPr id="16394" name="Picture 10" descr="12_3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925638"/>
            <a:ext cx="5065712" cy="41703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Semiconductors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These Group IVA elements have gaps between their valence and conducting bands of 0.08 to 3.05 eV (7 to 300 kJ/mol).</a:t>
            </a:r>
          </a:p>
        </p:txBody>
      </p:sp>
      <p:pic>
        <p:nvPicPr>
          <p:cNvPr id="161799" name="Picture 7" descr="12_3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925638"/>
            <a:ext cx="5065712" cy="41703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Semiconductors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1981200"/>
          </a:xfrm>
        </p:spPr>
        <p:txBody>
          <a:bodyPr/>
          <a:lstStyle/>
          <a:p>
            <a:r>
              <a:rPr lang="en-US" sz="2800"/>
              <a:t>Among elements, only Group IVA, all of which have 4 valence electrons, are semiconductors.</a:t>
            </a:r>
          </a:p>
          <a:p>
            <a:r>
              <a:rPr lang="en-US" sz="2800"/>
              <a:t>Inorganic semiconductors (like GaAs) tend to have an average of 4 valence electrons (3 for Ga, 5 for As).</a:t>
            </a:r>
          </a:p>
        </p:txBody>
      </p:sp>
      <p:pic>
        <p:nvPicPr>
          <p:cNvPr id="17426" name="Picture 18" descr="12_04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76600"/>
            <a:ext cx="4648200" cy="3225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050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By introducing very small amounts of  impurities that have more (</a:t>
            </a:r>
            <a:r>
              <a:rPr lang="en-US" sz="2800" i="1"/>
              <a:t>n</a:t>
            </a:r>
            <a:r>
              <a:rPr lang="en-US" sz="2800"/>
              <a:t>-type) or fewer (</a:t>
            </a:r>
            <a:r>
              <a:rPr lang="en-US" sz="2800" i="1"/>
              <a:t>p</a:t>
            </a:r>
            <a:r>
              <a:rPr lang="en-US" sz="2800"/>
              <a:t>-type) valence electrons, one can increase the conductivity of a semiconductor.</a:t>
            </a:r>
          </a:p>
        </p:txBody>
      </p:sp>
      <p:pic>
        <p:nvPicPr>
          <p:cNvPr id="18441" name="Picture 9" descr="12_3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2013"/>
            <a:ext cx="4800600" cy="32781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Polymers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 b="1"/>
              <a:t>Polymers</a:t>
            </a:r>
            <a:r>
              <a:rPr lang="en-US" sz="2800"/>
              <a:t> are molecules of high molecular mass made by sequentially bonding repeating units called </a:t>
            </a:r>
            <a:r>
              <a:rPr lang="en-US" sz="2800" b="1"/>
              <a:t>monomers</a:t>
            </a:r>
            <a:r>
              <a:rPr lang="en-US" sz="2800"/>
              <a:t>.</a:t>
            </a:r>
          </a:p>
        </p:txBody>
      </p:sp>
      <p:pic>
        <p:nvPicPr>
          <p:cNvPr id="25626" name="Picture 26" descr="12_35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74963"/>
            <a:ext cx="8077200" cy="26876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Common Polymers</a:t>
            </a:r>
          </a:p>
        </p:txBody>
      </p:sp>
      <p:pic>
        <p:nvPicPr>
          <p:cNvPr id="45068" name="Picture 12" descr="12_05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498475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 Polymers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 b="1"/>
              <a:t>Addition polymers</a:t>
            </a:r>
            <a:r>
              <a:rPr lang="en-US" sz="2800"/>
              <a:t> are made by coupling the monomers by converting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/>
              <a:t> bonds within each monomer to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/>
              <a:t> bonds between monomers.</a:t>
            </a:r>
          </a:p>
        </p:txBody>
      </p:sp>
      <p:pic>
        <p:nvPicPr>
          <p:cNvPr id="46099" name="Picture 19" descr="12_35_Figure_L"/>
          <p:cNvPicPr>
            <a:picLocks noChangeAspect="1" noChangeArrowheads="1"/>
          </p:cNvPicPr>
          <p:nvPr/>
        </p:nvPicPr>
        <p:blipFill>
          <a:blip r:embed="rId3" cstate="print"/>
          <a:srcRect b="54109"/>
          <a:stretch>
            <a:fillRect/>
          </a:stretch>
        </p:blipFill>
        <p:spPr bwMode="auto">
          <a:xfrm>
            <a:off x="304800" y="3657600"/>
            <a:ext cx="8534400" cy="13033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Bonding in Solids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648200"/>
          </a:xfrm>
        </p:spPr>
        <p:txBody>
          <a:bodyPr/>
          <a:lstStyle/>
          <a:p>
            <a:r>
              <a:rPr lang="en-US" sz="2800" b="1"/>
              <a:t>Covalent-network solids</a:t>
            </a:r>
            <a:r>
              <a:rPr lang="en-US" sz="2800"/>
              <a:t> are joined by an extensive network of covalent bonds.</a:t>
            </a:r>
          </a:p>
          <a:p>
            <a:r>
              <a:rPr lang="en-US" sz="2800" b="1"/>
              <a:t>Molecular solids</a:t>
            </a:r>
            <a:r>
              <a:rPr lang="en-US" sz="2800"/>
              <a:t> are discrete molecules that are linked to one another only by van der Waals forces.</a:t>
            </a:r>
          </a:p>
        </p:txBody>
      </p:sp>
      <p:pic>
        <p:nvPicPr>
          <p:cNvPr id="138246" name="Picture 6" descr="12_01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66938"/>
            <a:ext cx="4267200" cy="390207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Condensation Polymers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r>
              <a:rPr lang="en-US" sz="2800" b="1"/>
              <a:t>Condensation polymers</a:t>
            </a:r>
            <a:r>
              <a:rPr lang="en-US" sz="2800"/>
              <a:t> are made by joining two subunits through a reaction in which a smaller molecule (often water) is also formed as a by-product.</a:t>
            </a:r>
          </a:p>
          <a:p>
            <a:r>
              <a:rPr lang="en-US" sz="2800"/>
              <a:t>These are also called </a:t>
            </a:r>
            <a:r>
              <a:rPr lang="en-US" sz="2800" b="1"/>
              <a:t>copolymers</a:t>
            </a:r>
            <a:r>
              <a:rPr lang="en-US" sz="2800"/>
              <a:t>.</a:t>
            </a:r>
          </a:p>
        </p:txBody>
      </p:sp>
      <p:pic>
        <p:nvPicPr>
          <p:cNvPr id="48141" name="Picture 13" descr="12_37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11600"/>
            <a:ext cx="7315200" cy="2565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Nylon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Nylon is one example of a condensation polymer.</a:t>
            </a:r>
          </a:p>
        </p:txBody>
      </p:sp>
      <p:pic>
        <p:nvPicPr>
          <p:cNvPr id="51214" name="Picture 14" descr="12_38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90788"/>
            <a:ext cx="8534400" cy="12430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Polymers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Interactions between chains of a polymer lend elements of order to the structure of polymers.</a:t>
            </a:r>
          </a:p>
        </p:txBody>
      </p:sp>
      <p:pic>
        <p:nvPicPr>
          <p:cNvPr id="53257" name="Picture 9" descr="12_40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62113"/>
            <a:ext cx="3763963" cy="382428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Polymers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Stretching the polymer chains as they form can increase the amount of order, leading to a degree of crystallinity of the polymer.</a:t>
            </a:r>
          </a:p>
        </p:txBody>
      </p:sp>
      <p:pic>
        <p:nvPicPr>
          <p:cNvPr id="54284" name="Picture 12" descr="12_07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32150"/>
            <a:ext cx="7239000" cy="30924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Cross-Linking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Chemically bonding chains of polymers to each other can stiffen and strengthen the substance.</a:t>
            </a:r>
          </a:p>
        </p:txBody>
      </p:sp>
      <p:pic>
        <p:nvPicPr>
          <p:cNvPr id="57353" name="Picture 9" descr="12_4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4800600" cy="2359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Cross-Linking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Naturally occurring rubber is too soft and pliable for many applications.</a:t>
            </a:r>
          </a:p>
        </p:txBody>
      </p:sp>
      <p:pic>
        <p:nvPicPr>
          <p:cNvPr id="58377" name="Picture 9" descr="12_42b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1327150"/>
            <a:ext cx="4125913" cy="36258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Cross-Linking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9530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 </a:t>
            </a:r>
            <a:r>
              <a:rPr lang="en-US" sz="2800" b="1"/>
              <a:t>vulcanization</a:t>
            </a:r>
            <a:r>
              <a:rPr lang="en-US" sz="2800"/>
              <a:t>, chains are cross-linked by short chains of sulfur atoms, making the rubber stronger and less susceptible to degradation.</a:t>
            </a:r>
          </a:p>
        </p:txBody>
      </p:sp>
      <p:pic>
        <p:nvPicPr>
          <p:cNvPr id="165895" name="Picture 7" descr="12_42b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1327150"/>
            <a:ext cx="4125913" cy="36258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Nanoparticles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Different size particles of a semiconductor (like Cd</a:t>
            </a:r>
            <a:r>
              <a:rPr lang="en-US" sz="2800" baseline="-25000"/>
              <a:t>3</a:t>
            </a:r>
            <a:r>
              <a:rPr lang="en-US" sz="2800"/>
              <a:t>P</a:t>
            </a:r>
            <a:r>
              <a:rPr lang="en-US" sz="2800" baseline="-25000"/>
              <a:t>2</a:t>
            </a:r>
            <a:r>
              <a:rPr lang="en-US" sz="2800"/>
              <a:t>) can emit different wavelengths of light, depending on the size of the energy gap between bands.</a:t>
            </a:r>
          </a:p>
        </p:txBody>
      </p:sp>
      <p:pic>
        <p:nvPicPr>
          <p:cNvPr id="104465" name="Picture 17" descr="12_44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3581400" cy="2805113"/>
          </a:xfrm>
          <a:prstGeom prst="rect">
            <a:avLst/>
          </a:prstGeom>
          <a:noFill/>
        </p:spPr>
      </p:pic>
      <p:pic>
        <p:nvPicPr>
          <p:cNvPr id="104466" name="Picture 18" descr="12_43_Figur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3276600" cy="2235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Nanoparticles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114800" y="1371600"/>
            <a:ext cx="42672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Finely divided metals can have quite different properties than larger samples of metals.</a:t>
            </a:r>
          </a:p>
        </p:txBody>
      </p:sp>
      <p:pic>
        <p:nvPicPr>
          <p:cNvPr id="106510" name="Picture 14" descr="12_46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2881313" cy="3276600"/>
          </a:xfrm>
          <a:prstGeom prst="rect">
            <a:avLst/>
          </a:prstGeom>
          <a:noFill/>
        </p:spPr>
      </p:pic>
      <p:pic>
        <p:nvPicPr>
          <p:cNvPr id="106511" name="Picture 15" descr="12_45_Figur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2911475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Nanotubes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8100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Carbon nanotubes can be made with metallic or semiconducting properties without doping.</a:t>
            </a:r>
          </a:p>
        </p:txBody>
      </p:sp>
      <p:pic>
        <p:nvPicPr>
          <p:cNvPr id="107529" name="Picture 9" descr="12_48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4572000" cy="35147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Bonding in Solids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sz="2800"/>
              <a:t>In crystalline solids atoms are arranged in a very regular pattern.</a:t>
            </a:r>
          </a:p>
          <a:p>
            <a:r>
              <a:rPr lang="en-US" sz="2800"/>
              <a:t>Amorphous solids are characterized by a distinct lack of order in the arrangement of atoms.</a:t>
            </a:r>
          </a:p>
        </p:txBody>
      </p:sp>
      <p:pic>
        <p:nvPicPr>
          <p:cNvPr id="140294" name="Picture 6" descr="12_02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38" y="1066800"/>
            <a:ext cx="2570162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Lattices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One can deduce the pattern in a crystalline solid by thinking of the substance as a lattice of repeating shapes formed by the atoms in the crystal.</a:t>
            </a:r>
          </a:p>
        </p:txBody>
      </p:sp>
      <p:pic>
        <p:nvPicPr>
          <p:cNvPr id="141318" name="Picture 6" descr="12_04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74875"/>
            <a:ext cx="5105400" cy="3540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Lattices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individual shapes of the lattice, then, form "tiles," or </a:t>
            </a:r>
            <a:r>
              <a:rPr lang="en-US" sz="2800" b="1"/>
              <a:t>unit cells</a:t>
            </a:r>
            <a:r>
              <a:rPr lang="en-US" sz="2800"/>
              <a:t>, that must fill the entire space of the substance.</a:t>
            </a:r>
          </a:p>
        </p:txBody>
      </p:sp>
      <p:pic>
        <p:nvPicPr>
          <p:cNvPr id="142342" name="Picture 6" descr="12_04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74875"/>
            <a:ext cx="5105400" cy="3540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Lattices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524000"/>
            <a:ext cx="3810000" cy="4648200"/>
          </a:xfrm>
        </p:spPr>
        <p:txBody>
          <a:bodyPr/>
          <a:lstStyle/>
          <a:p>
            <a:r>
              <a:rPr lang="en-US" sz="2800"/>
              <a:t>There are seven basic three-dimensional lattices:</a:t>
            </a:r>
          </a:p>
          <a:p>
            <a:pPr lvl="1"/>
            <a:r>
              <a:rPr lang="en-US" sz="2400"/>
              <a:t>Cubic</a:t>
            </a:r>
          </a:p>
          <a:p>
            <a:pPr lvl="1"/>
            <a:r>
              <a:rPr lang="en-US" sz="2400"/>
              <a:t>Tetragonal</a:t>
            </a:r>
          </a:p>
          <a:p>
            <a:pPr lvl="1"/>
            <a:r>
              <a:rPr lang="en-US" sz="2400"/>
              <a:t>Orthorhombic</a:t>
            </a:r>
          </a:p>
          <a:p>
            <a:pPr lvl="1"/>
            <a:r>
              <a:rPr lang="en-US" sz="2400"/>
              <a:t>Rhombohedral</a:t>
            </a:r>
          </a:p>
          <a:p>
            <a:pPr lvl="1"/>
            <a:r>
              <a:rPr lang="en-US" sz="2400"/>
              <a:t>Hexagonal</a:t>
            </a:r>
          </a:p>
          <a:p>
            <a:pPr lvl="1"/>
            <a:r>
              <a:rPr lang="en-US" sz="2400"/>
              <a:t>Monoclinic</a:t>
            </a:r>
          </a:p>
          <a:p>
            <a:pPr lvl="1"/>
            <a:r>
              <a:rPr lang="en-US" sz="2400"/>
              <a:t>Triclinic</a:t>
            </a:r>
          </a:p>
        </p:txBody>
      </p:sp>
      <p:pic>
        <p:nvPicPr>
          <p:cNvPr id="143366" name="Picture 6" descr="12_05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9738"/>
            <a:ext cx="4419600" cy="309086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Lattices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02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Within each major lattice type, additional types are generated by placing lattice points in the center of the unit cell or on the faces of the unit cell.</a:t>
            </a:r>
          </a:p>
        </p:txBody>
      </p:sp>
      <p:pic>
        <p:nvPicPr>
          <p:cNvPr id="144390" name="Picture 6" descr="12_07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1714500" cy="534828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Lattices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106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Once one places atoms within a unit cell, the structure of the compound can be seen by bonding the atoms to one another across unit cells.</a:t>
            </a:r>
          </a:p>
        </p:txBody>
      </p:sp>
      <p:pic>
        <p:nvPicPr>
          <p:cNvPr id="145414" name="Picture 6" descr="12_08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62250"/>
            <a:ext cx="80772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546</Words>
  <Application>Microsoft Office PowerPoint</Application>
  <PresentationFormat>On-screen Show (4:3)</PresentationFormat>
  <Paragraphs>122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ＭＳ Ｐゴシック</vt:lpstr>
      <vt:lpstr>Times New Roman</vt:lpstr>
      <vt:lpstr>新細明體</vt:lpstr>
      <vt:lpstr>Symbol</vt:lpstr>
      <vt:lpstr>Blank Presentation</vt:lpstr>
      <vt:lpstr>Custom Design</vt:lpstr>
      <vt:lpstr>Slide 1</vt:lpstr>
      <vt:lpstr>Bonding in Solids</vt:lpstr>
      <vt:lpstr>Bonding in Solids</vt:lpstr>
      <vt:lpstr>Bonding in Solids</vt:lpstr>
      <vt:lpstr>Crystal Lattices</vt:lpstr>
      <vt:lpstr>Crystal Lattices</vt:lpstr>
      <vt:lpstr>Crystal Lattices</vt:lpstr>
      <vt:lpstr>Crystal Lattices</vt:lpstr>
      <vt:lpstr>Crystal Lattices</vt:lpstr>
      <vt:lpstr>Metallic Structure</vt:lpstr>
      <vt:lpstr>Cubic Structures</vt:lpstr>
      <vt:lpstr>Close Packing</vt:lpstr>
      <vt:lpstr>Alloys</vt:lpstr>
      <vt:lpstr>Alloys</vt:lpstr>
      <vt:lpstr>Metallic Bonding</vt:lpstr>
      <vt:lpstr>Metallic Bonding</vt:lpstr>
      <vt:lpstr>A Molecular-Orbital Approach</vt:lpstr>
      <vt:lpstr>Ionic Solids</vt:lpstr>
      <vt:lpstr>Ionic Solids</vt:lpstr>
      <vt:lpstr>Molecular Solids</vt:lpstr>
      <vt:lpstr>Covalent-Network and Molecular Solids </vt:lpstr>
      <vt:lpstr>Covalent-Network and Molecular Solids </vt:lpstr>
      <vt:lpstr>Semiconductors</vt:lpstr>
      <vt:lpstr>Semiconductors</vt:lpstr>
      <vt:lpstr>Semiconductors</vt:lpstr>
      <vt:lpstr>Doping</vt:lpstr>
      <vt:lpstr>Polymers</vt:lpstr>
      <vt:lpstr>Some Common Polymers</vt:lpstr>
      <vt:lpstr>Addition Polymers</vt:lpstr>
      <vt:lpstr>Condensation Polymers</vt:lpstr>
      <vt:lpstr>Synthesis of Nylon</vt:lpstr>
      <vt:lpstr>Properties of Polymers</vt:lpstr>
      <vt:lpstr>Properties of Polymers</vt:lpstr>
      <vt:lpstr>Cross-Linking</vt:lpstr>
      <vt:lpstr>Cross-Linking</vt:lpstr>
      <vt:lpstr>Cross-Linking</vt:lpstr>
      <vt:lpstr>Nanoparticles</vt:lpstr>
      <vt:lpstr>Nanoparticles</vt:lpstr>
      <vt:lpstr>Carbon Nanotubes</vt:lpstr>
    </vt:vector>
  </TitlesOfParts>
  <Company>St. Charles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Modern Materials</dc:title>
  <dc:creator>John Bookstaver</dc:creator>
  <cp:lastModifiedBy>DPS</cp:lastModifiedBy>
  <cp:revision>90</cp:revision>
  <dcterms:created xsi:type="dcterms:W3CDTF">2004-12-21T14:59:47Z</dcterms:created>
  <dcterms:modified xsi:type="dcterms:W3CDTF">2013-12-11T23:36:22Z</dcterms:modified>
</cp:coreProperties>
</file>