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322" r:id="rId13"/>
    <p:sldId id="268" r:id="rId14"/>
    <p:sldId id="314" r:id="rId15"/>
    <p:sldId id="270" r:id="rId16"/>
    <p:sldId id="271" r:id="rId17"/>
    <p:sldId id="272" r:id="rId18"/>
    <p:sldId id="26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3" r:id="rId37"/>
    <p:sldId id="291" r:id="rId38"/>
    <p:sldId id="292" r:id="rId39"/>
    <p:sldId id="293" r:id="rId40"/>
    <p:sldId id="324" r:id="rId41"/>
    <p:sldId id="295" r:id="rId42"/>
    <p:sldId id="302" r:id="rId43"/>
    <p:sldId id="325" r:id="rId44"/>
    <p:sldId id="303" r:id="rId45"/>
    <p:sldId id="326" r:id="rId46"/>
    <p:sldId id="306" r:id="rId47"/>
    <p:sldId id="327" r:id="rId48"/>
    <p:sldId id="296" r:id="rId49"/>
    <p:sldId id="297" r:id="rId50"/>
    <p:sldId id="298" r:id="rId51"/>
    <p:sldId id="299" r:id="rId52"/>
    <p:sldId id="300" r:id="rId53"/>
    <p:sldId id="308" r:id="rId54"/>
    <p:sldId id="309" r:id="rId55"/>
    <p:sldId id="310" r:id="rId56"/>
    <p:sldId id="312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B2"/>
    <a:srgbClr val="000080"/>
    <a:srgbClr val="C82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FCDE2B-EFD4-42B2-822C-B8866009AC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5E15C-7541-4DDC-B893-D8F1BC08E42F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4EF46-F773-4F2F-BBD1-9260A8780F27}" type="slidenum">
              <a:rPr lang="en-US"/>
              <a:pPr/>
              <a:t>10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DFD44-3263-4B05-A7F3-DE9D5FC95FD7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DC421-29D4-4BEF-857B-857C32D61846}" type="slidenum">
              <a:rPr lang="en-US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9E231-296A-44A1-A7AA-1E5296833DBE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2FED9-93FE-450C-8028-4BD30103B3C0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7917E-1B3A-4A72-A4F3-CDAEA757418A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E66E7-4F44-4DF8-B4CC-30031CD9CB43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FC6D7-94BB-43AD-80AC-E8DC469A3E11}" type="slidenum">
              <a:rPr lang="en-US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93489-DC7F-4FB7-805C-8BA8215D49B4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A4569-7416-432C-8F2A-FFE82E473043}" type="slidenum">
              <a:rPr lang="en-US"/>
              <a:pPr/>
              <a:t>19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6ED88-7E63-4DCC-B434-75205E84D2C0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F104C-A431-46F2-8D31-4BD2F66FE44A}" type="slidenum">
              <a:rPr lang="en-US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5B7ED-7AF5-4149-8810-44FE4E091E6C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5B5A1-E07F-488C-B38B-3F38FD716A08}" type="slidenum">
              <a:rPr lang="en-US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48" charset="-128"/>
              </a:rPr>
              <a:t>Start here 1/21/10--8:30 &amp; 10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5107C-6408-4D1E-8A46-FD5F016FF03E}" type="slidenum">
              <a:rPr lang="en-US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173C8-6ACA-459B-BB1B-94F230C226DD}" type="slidenum">
              <a:rPr lang="en-US"/>
              <a:pPr/>
              <a:t>24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E4DC4-AD8D-4B0D-88A2-D87FBF6BC2E5}" type="slidenum">
              <a:rPr lang="en-US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03B1B-8F55-4A91-A4B3-38B3441E0D97}" type="slidenum">
              <a:rPr lang="en-US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CC532-4A83-464E-8218-667AB54CC91A}" type="slidenum">
              <a:rPr lang="en-US"/>
              <a:pPr/>
              <a:t>27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E8687-8EBB-41D2-9C92-78D2DBDC63F4}" type="slidenum">
              <a:rPr lang="en-US"/>
              <a:pPr/>
              <a:t>28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09AD0-FD50-4899-B721-F708FCDD4C4C}" type="slidenum">
              <a:rPr lang="en-US"/>
              <a:pPr/>
              <a:t>29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E9325-7750-4075-A1F4-52316F69DB57}" type="slidenum">
              <a:rPr lang="en-US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72CFB-A68F-406A-8ECA-4883581BEFBE}" type="slidenum">
              <a:rPr lang="en-US"/>
              <a:pPr/>
              <a:t>30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5C0C1-090E-4B6B-BA8A-211841EB4830}" type="slidenum">
              <a:rPr lang="en-US"/>
              <a:pPr/>
              <a:t>31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3D1A-483A-4DDA-8E37-96C686CB4FBE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F8699-AD93-4C18-8F11-25553C74B4C3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C3F6F-5481-4DB4-B02B-8E12584D91F6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68DEE-F470-480C-8AA5-C64ACEFDCD67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ADF69-7CB1-477E-839F-8CEBE86AD9B1}" type="slidenum">
              <a:rPr lang="en-US"/>
              <a:pPr/>
              <a:t>36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4EA4B-ED50-4456-9E4B-C1ED3782795C}" type="slidenum">
              <a:rPr lang="en-US"/>
              <a:pPr/>
              <a:t>37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23BDF-6349-4EC4-9A6E-08B33D41BD7B}" type="slidenum">
              <a:rPr lang="en-US"/>
              <a:pPr/>
              <a:t>38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AA211-2FE2-4414-A591-4CC036FBD8C6}" type="slidenum">
              <a:rPr lang="en-US"/>
              <a:pPr/>
              <a:t>39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1A6DF-44B9-45E9-B484-B019E9B46834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C935A-E276-4649-AEAA-44CAB5F2DD5E}" type="slidenum">
              <a:rPr lang="en-US"/>
              <a:pPr/>
              <a:t>40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48" charset="-128"/>
              </a:rPr>
              <a:t>Start here 1/26/10--10 AM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1BE1C-2B88-4A17-B346-F353A382DC24}" type="slidenum">
              <a:rPr lang="en-US"/>
              <a:pPr/>
              <a:t>41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D4CCE-F7BD-401D-9CA9-12905BD4B5E0}" type="slidenum">
              <a:rPr lang="en-US"/>
              <a:pPr/>
              <a:t>42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CCE80-90EE-45E5-899E-F8E7D6FA5D3F}" type="slidenum">
              <a:rPr lang="en-US"/>
              <a:pPr/>
              <a:t>43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993A7-F1E3-46E2-823E-C1A645F89CBA}" type="slidenum">
              <a:rPr lang="en-US"/>
              <a:pPr/>
              <a:t>44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A8138-CC02-4EC6-8BF9-120A1B60B98E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CF35B-E14E-416B-993E-A00B2F3D3947}" type="slidenum">
              <a:rPr lang="en-US"/>
              <a:pPr/>
              <a:t>46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75958-A784-44EE-9A52-4DDDAA2C021D}" type="slidenum">
              <a:rPr lang="en-US"/>
              <a:pPr/>
              <a:t>47</a:t>
            </a:fld>
            <a:endParaRPr 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30872-519A-4E2F-99A2-442B682360C3}" type="slidenum">
              <a:rPr lang="en-US"/>
              <a:pPr/>
              <a:t>48</a:t>
            </a:fld>
            <a:endParaRPr lang="en-US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8D908-09F9-4C3A-9CD0-4A774362F83C}" type="slidenum">
              <a:rPr lang="en-US"/>
              <a:pPr/>
              <a:t>49</a:t>
            </a:fld>
            <a:endParaRPr 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33442-DBC2-490E-BC9A-6645BA64B746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E65C8-E64D-49A1-AE5F-4B88C8029B30}" type="slidenum">
              <a:rPr lang="en-US"/>
              <a:pPr/>
              <a:t>50</a:t>
            </a:fld>
            <a:endParaRPr 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F0F1E-1756-4E6A-B24C-795A4B550051}" type="slidenum">
              <a:rPr lang="en-US"/>
              <a:pPr/>
              <a:t>51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1EB7D-478A-4565-AEA5-3D7510617555}" type="slidenum">
              <a:rPr lang="en-US"/>
              <a:pPr/>
              <a:t>52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B28F9-EB96-408E-910D-027485F8A9C7}" type="slidenum">
              <a:rPr lang="en-US"/>
              <a:pPr/>
              <a:t>53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3ED7F-2345-448E-91D2-18D2ADFACF46}" type="slidenum">
              <a:rPr lang="en-US"/>
              <a:pPr/>
              <a:t>54</a:t>
            </a:fld>
            <a:endParaRPr 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E2297-467C-4E1C-BD86-6D4805160F2C}" type="slidenum">
              <a:rPr lang="en-US"/>
              <a:pPr/>
              <a:t>55</a:t>
            </a:fld>
            <a:endParaRPr 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BB2A-DC66-49A4-A61C-6941F3F4FEBC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D3D76-8143-4BDF-B03E-15B2520CE281}" type="slidenum">
              <a:rPr lang="en-US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DDE22-18CF-4483-9E5C-C6FA95E384B6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53159-3383-4651-A9EA-8314CA25E487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8BE610-A003-44FE-AF94-7B71DB58A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B68F82-A882-491C-8ABF-161F272A4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DE814-AD03-4370-AE98-77DC03D22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9A4B28-08B7-4607-82C6-5ABC6E667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91D81D-7424-4CA8-AEBC-33FB08DA5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6D2D79-0AA0-4821-BD4A-B84F13DF6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3322C-54DF-4953-B6AA-0BBBDD054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1E5939-CD7E-4B0C-BFA1-9EC0FEAA5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61375D-5650-465C-BFA3-CE235628F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8678E-5324-4655-A943-8B867B519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2E0DE4-B1D8-41BC-8608-6625AC20D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27EEE-91A5-42C8-9A9A-DD52EF8ED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D1BE-AC7A-4442-9B70-59E489E43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56A3FA-C097-4921-8CCD-434B0E9A4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2A8AF-B04C-43CA-B966-D9296CC75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B83F0B-D940-468C-B2CA-CF4685EAA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95347A-8C87-40D0-BC74-DF701B5B2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4DFC7-35BD-46FE-978E-E118A28BB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5CF2B-805C-4CCE-93C3-D503A5EA5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55DAAD-6426-4CBE-A9E4-CC5CE3270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35A43-C510-47E3-ABA8-9E78B84C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F32352-9526-4211-A790-CFD20EBBB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53B6BA-EE7E-4D0C-BBAF-E2A19F64C52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2105" name="Group 9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32106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</p:spPr>
        </p:pic>
        <p:sp>
          <p:nvSpPr>
            <p:cNvPr id="132107" name="Rectangle 11"/>
            <p:cNvSpPr>
              <a:spLocks noChangeArrowheads="1"/>
            </p:cNvSpPr>
            <p:nvPr userDrawn="1"/>
          </p:nvSpPr>
          <p:spPr bwMode="auto">
            <a:xfrm>
              <a:off x="5077" y="3840"/>
              <a:ext cx="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Solutions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D340BB-FAEC-4C27-B05B-8C6FEBBEC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19600" y="2514600"/>
            <a:ext cx="4724400" cy="1828800"/>
          </a:xfrm>
        </p:spPr>
        <p:txBody>
          <a:bodyPr/>
          <a:lstStyle/>
          <a:p>
            <a:r>
              <a:rPr lang="en-US" sz="3400" b="1"/>
              <a:t>Chapter 13</a:t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Properties of Solutions</a:t>
            </a:r>
          </a:p>
        </p:txBody>
      </p:sp>
      <p:pic>
        <p:nvPicPr>
          <p:cNvPr id="19459" name="Picture 7" descr="696727_BLB12e_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19461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John D. Bookstaver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St. Charles Community College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Cottleville, MO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18" charset="-120"/>
              </a:rPr>
              <a:t>12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Enthalpy Is Only Part of the Picture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reason is that increasing the disorder or randomness (known as </a:t>
            </a:r>
            <a:r>
              <a:rPr lang="en-US" sz="2800" b="1"/>
              <a:t>entropy</a:t>
            </a:r>
            <a:r>
              <a:rPr lang="en-US" sz="2800"/>
              <a:t>) of a system tends to lower the energy of the system.</a:t>
            </a:r>
          </a:p>
        </p:txBody>
      </p:sp>
      <p:sp>
        <p:nvSpPr>
          <p:cNvPr id="37892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37893" name="Content Placeholder 6" descr="13_04_Figure_L.jpg"/>
          <p:cNvPicPr>
            <a:picLocks noChangeAspect="1"/>
          </p:cNvPicPr>
          <p:nvPr/>
        </p:nvPicPr>
        <p:blipFill>
          <a:blip r:embed="rId3"/>
          <a:srcRect t="-9770" r="50000" b="-9770"/>
          <a:stretch>
            <a:fillRect/>
          </a:stretch>
        </p:blipFill>
        <p:spPr bwMode="auto">
          <a:xfrm>
            <a:off x="4800600" y="1676400"/>
            <a:ext cx="3956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Enthalpy Is Only Part of the Picture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So even though enthalpy may increase, the overall energy of the system can still decrease if the system becomes more disordered.</a:t>
            </a:r>
          </a:p>
        </p:txBody>
      </p:sp>
      <p:sp>
        <p:nvSpPr>
          <p:cNvPr id="3994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39941" name="Content Placeholder 6" descr="13_04_Figure_L.jpg"/>
          <p:cNvPicPr>
            <a:picLocks noChangeAspect="1"/>
          </p:cNvPicPr>
          <p:nvPr/>
        </p:nvPicPr>
        <p:blipFill>
          <a:blip r:embed="rId3"/>
          <a:srcRect t="-9770" r="50000" b="-9770"/>
          <a:stretch>
            <a:fillRect/>
          </a:stretch>
        </p:blipFill>
        <p:spPr bwMode="auto">
          <a:xfrm>
            <a:off x="4648200" y="1676400"/>
            <a:ext cx="3956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Student, Beware!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Just because a substance disappears when it comes in contact with a solvent, it doesn’t mean the substance dissolved.  It may have reacted.</a:t>
            </a:r>
          </a:p>
        </p:txBody>
      </p:sp>
      <p:pic>
        <p:nvPicPr>
          <p:cNvPr id="41988" name="Content Placeholder 7" descr="13_0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55738" y="1249363"/>
            <a:ext cx="6316662" cy="3017837"/>
          </a:xfrm>
        </p:spPr>
      </p:pic>
      <p:sp>
        <p:nvSpPr>
          <p:cNvPr id="4198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Student, Beware!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572000"/>
            <a:ext cx="8229600" cy="1905000"/>
          </a:xfrm>
        </p:spPr>
        <p:txBody>
          <a:bodyPr/>
          <a:lstStyle/>
          <a:p>
            <a:r>
              <a:rPr lang="en-US" sz="2400"/>
              <a:t>Dissolution is a physical change—you can get back the original solute by evaporating the solvent.</a:t>
            </a:r>
          </a:p>
          <a:p>
            <a:r>
              <a:rPr lang="en-US" sz="2400"/>
              <a:t>If you can’t get it back, the substance didn’t dissolve, it reacted.</a:t>
            </a:r>
          </a:p>
        </p:txBody>
      </p:sp>
      <p:sp>
        <p:nvSpPr>
          <p:cNvPr id="4403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44037" name="Content Placeholder 7" descr="13_0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55738" y="1401763"/>
            <a:ext cx="6316662" cy="30178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Solutions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05000"/>
            <a:ext cx="4038600" cy="4114800"/>
          </a:xfrm>
        </p:spPr>
        <p:txBody>
          <a:bodyPr/>
          <a:lstStyle/>
          <a:p>
            <a:r>
              <a:rPr lang="en-US" sz="2800"/>
              <a:t>Saturated</a:t>
            </a:r>
          </a:p>
          <a:p>
            <a:pPr lvl="1"/>
            <a:r>
              <a:rPr lang="en-US" sz="2400"/>
              <a:t>In a </a:t>
            </a:r>
            <a:r>
              <a:rPr lang="en-US" sz="2400" b="1"/>
              <a:t>saturated</a:t>
            </a:r>
            <a:r>
              <a:rPr lang="en-US" sz="2400"/>
              <a:t> solution, the solvent holds as much solute as is possible at that temperature.</a:t>
            </a:r>
          </a:p>
          <a:p>
            <a:pPr lvl="1"/>
            <a:r>
              <a:rPr lang="en-US" sz="2400"/>
              <a:t>Dissolved solute is in dynamic equilibrium with solid solute particles.</a:t>
            </a:r>
          </a:p>
        </p:txBody>
      </p:sp>
      <p:pic>
        <p:nvPicPr>
          <p:cNvPr id="46084" name="Content Placeholder 6" descr="13_0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30682" b="-30682"/>
          <a:stretch>
            <a:fillRect/>
          </a:stretch>
        </p:blipFill>
        <p:spPr>
          <a:xfrm>
            <a:off x="228600" y="1371600"/>
            <a:ext cx="4724400" cy="5102225"/>
          </a:xfrm>
        </p:spPr>
      </p:pic>
      <p:sp>
        <p:nvSpPr>
          <p:cNvPr id="4608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Solutions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28800"/>
            <a:ext cx="3810000" cy="4114800"/>
          </a:xfrm>
        </p:spPr>
        <p:txBody>
          <a:bodyPr/>
          <a:lstStyle/>
          <a:p>
            <a:r>
              <a:rPr lang="en-US" sz="2800"/>
              <a:t>Unsaturated</a:t>
            </a:r>
          </a:p>
          <a:p>
            <a:pPr lvl="1"/>
            <a:r>
              <a:rPr lang="en-US" sz="2400"/>
              <a:t>If a solution is </a:t>
            </a:r>
            <a:r>
              <a:rPr lang="en-US" sz="2400" b="1"/>
              <a:t>unsaturated</a:t>
            </a:r>
            <a:r>
              <a:rPr lang="en-US" sz="2400"/>
              <a:t>, less solute than can dissolve in the solvent at that temperature is dissolved in the solvent.</a:t>
            </a:r>
          </a:p>
        </p:txBody>
      </p:sp>
      <p:pic>
        <p:nvPicPr>
          <p:cNvPr id="48132" name="Content Placeholder 6" descr="13_0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31250" b="2815"/>
          <a:stretch>
            <a:fillRect/>
          </a:stretch>
        </p:blipFill>
        <p:spPr>
          <a:xfrm>
            <a:off x="4038600" y="1981200"/>
            <a:ext cx="4876800" cy="3673475"/>
          </a:xfrm>
        </p:spPr>
      </p:pic>
      <p:sp>
        <p:nvSpPr>
          <p:cNvPr id="4813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Solutions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781425"/>
            <a:ext cx="77724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Supersaturated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</a:t>
            </a:r>
            <a:r>
              <a:rPr lang="en-US" sz="2400" b="1"/>
              <a:t>supersaturated</a:t>
            </a:r>
            <a:r>
              <a:rPr lang="en-US" sz="2400"/>
              <a:t> solutions, the solvent holds more solute than is normally possible at that temperature.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These solutions are unstable; crystallization can usually be stimulated by adding a “seed crystal” or scratching the side of the flask.</a:t>
            </a:r>
          </a:p>
        </p:txBody>
      </p:sp>
      <p:pic>
        <p:nvPicPr>
          <p:cNvPr id="50180" name="Content Placeholder 6" descr="13_09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46477" r="-46477"/>
          <a:stretch>
            <a:fillRect/>
          </a:stretch>
        </p:blipFill>
        <p:spPr>
          <a:xfrm>
            <a:off x="457200" y="1219200"/>
            <a:ext cx="8274050" cy="2514600"/>
          </a:xfrm>
        </p:spPr>
      </p:pic>
      <p:sp>
        <p:nvSpPr>
          <p:cNvPr id="5018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Factors Affecting Solubility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8534400" cy="2057400"/>
          </a:xfrm>
        </p:spPr>
        <p:txBody>
          <a:bodyPr/>
          <a:lstStyle/>
          <a:p>
            <a:r>
              <a:rPr lang="en-US" sz="2800"/>
              <a:t>Chemists use the axiom “like dissolves like.”</a:t>
            </a:r>
          </a:p>
          <a:p>
            <a:pPr lvl="1"/>
            <a:r>
              <a:rPr lang="en-US" sz="2400"/>
              <a:t>Polar substances tend to dissolve in polar solvents.</a:t>
            </a:r>
          </a:p>
          <a:p>
            <a:pPr lvl="1"/>
            <a:r>
              <a:rPr lang="en-US" sz="2400"/>
              <a:t>Nonpolar substances tend to dissolve in nonpolar solvents.</a:t>
            </a:r>
          </a:p>
        </p:txBody>
      </p:sp>
      <p:pic>
        <p:nvPicPr>
          <p:cNvPr id="52228" name="Content Placeholder 6" descr="13_02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24620" r="-24620"/>
          <a:stretch>
            <a:fillRect/>
          </a:stretch>
        </p:blipFill>
        <p:spPr>
          <a:xfrm>
            <a:off x="0" y="3429000"/>
            <a:ext cx="9144000" cy="2779713"/>
          </a:xfrm>
        </p:spPr>
      </p:pic>
      <p:sp>
        <p:nvSpPr>
          <p:cNvPr id="5222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Factors Affecting Solubility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more similar the intermolecular attractions, the more likely one substance is to be soluble in another.</a:t>
            </a:r>
          </a:p>
        </p:txBody>
      </p:sp>
      <p:pic>
        <p:nvPicPr>
          <p:cNvPr id="54276" name="Content Placeholder 6" descr="13_11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95946" b="-95946"/>
          <a:stretch>
            <a:fillRect/>
          </a:stretch>
        </p:blipFill>
        <p:spPr>
          <a:xfrm>
            <a:off x="192088" y="1200150"/>
            <a:ext cx="4760912" cy="5143500"/>
          </a:xfrm>
        </p:spPr>
      </p:pic>
      <p:sp>
        <p:nvSpPr>
          <p:cNvPr id="5427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Factors Affecting Solubility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Glucose (which has hydrogen bonding) is very soluble in water, while cyclohexane (which only has dispersion forces) is not.</a:t>
            </a:r>
          </a:p>
        </p:txBody>
      </p:sp>
      <p:pic>
        <p:nvPicPr>
          <p:cNvPr id="56324" name="Content Placeholder 6" descr="13_12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64156" r="-64156"/>
          <a:stretch>
            <a:fillRect/>
          </a:stretch>
        </p:blipFill>
        <p:spPr>
          <a:xfrm>
            <a:off x="4343400" y="1544638"/>
            <a:ext cx="4495800" cy="4856162"/>
          </a:xfrm>
        </p:spPr>
      </p:pic>
      <p:sp>
        <p:nvSpPr>
          <p:cNvPr id="5632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z="2800" b="1"/>
              <a:t>Solutions </a:t>
            </a:r>
            <a:r>
              <a:rPr lang="en-US" sz="2800"/>
              <a:t>are homogeneous mixtures of two or more pure substances.</a:t>
            </a:r>
          </a:p>
          <a:p>
            <a:r>
              <a:rPr lang="en-US" sz="2800"/>
              <a:t>In a solution, the </a:t>
            </a:r>
            <a:r>
              <a:rPr lang="en-US" sz="2800" b="1"/>
              <a:t>solute</a:t>
            </a:r>
            <a:r>
              <a:rPr lang="en-US" sz="2800"/>
              <a:t> is dispersed uniformly throughout the </a:t>
            </a:r>
            <a:r>
              <a:rPr lang="en-US" sz="2800" b="1"/>
              <a:t>solvent</a:t>
            </a:r>
            <a:r>
              <a:rPr lang="en-US" sz="2800"/>
              <a:t>.</a:t>
            </a:r>
          </a:p>
        </p:txBody>
      </p:sp>
      <p:pic>
        <p:nvPicPr>
          <p:cNvPr id="21508" name="Content Placeholder 6" descr="13_0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30682" b="-30682"/>
          <a:stretch>
            <a:fillRect/>
          </a:stretch>
        </p:blipFill>
        <p:spPr>
          <a:xfrm>
            <a:off x="304800" y="1752600"/>
            <a:ext cx="4114800" cy="4443413"/>
          </a:xfrm>
        </p:spPr>
      </p:pic>
      <p:sp>
        <p:nvSpPr>
          <p:cNvPr id="2150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Factors Affecting Solubility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r>
              <a:rPr lang="en-US" sz="2800"/>
              <a:t>Vitamin A is soluble in nonpolar compounds (like fats).</a:t>
            </a:r>
          </a:p>
          <a:p>
            <a:r>
              <a:rPr lang="en-US" sz="2800"/>
              <a:t>Vitamin C is soluble in water.</a:t>
            </a:r>
          </a:p>
        </p:txBody>
      </p:sp>
      <p:pic>
        <p:nvPicPr>
          <p:cNvPr id="58372" name="Content Placeholder 7" descr="13_1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7888" y="3333750"/>
            <a:ext cx="4938712" cy="3068638"/>
          </a:xfrm>
        </p:spPr>
      </p:pic>
      <p:sp>
        <p:nvSpPr>
          <p:cNvPr id="5837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Gases in Solution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r>
              <a:rPr lang="en-US" sz="2800"/>
              <a:t>In general, the solubility of gases in water increases with increasing mass.</a:t>
            </a:r>
          </a:p>
          <a:p>
            <a:r>
              <a:rPr lang="en-US" sz="2800"/>
              <a:t>Larger molecules have stronger dispersion forces.</a:t>
            </a:r>
          </a:p>
        </p:txBody>
      </p:sp>
      <p:pic>
        <p:nvPicPr>
          <p:cNvPr id="60420" name="Content Placeholder 6" descr="13_01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14684" r="-14684"/>
          <a:stretch>
            <a:fillRect/>
          </a:stretch>
        </p:blipFill>
        <p:spPr>
          <a:xfrm>
            <a:off x="4419600" y="1468438"/>
            <a:ext cx="4495800" cy="4856162"/>
          </a:xfrm>
        </p:spPr>
      </p:pic>
      <p:sp>
        <p:nvSpPr>
          <p:cNvPr id="6042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Gases in Solution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r>
              <a:rPr lang="en-US" sz="2800"/>
              <a:t>The solubility of liquids and solids does not change appreciably with pressure.</a:t>
            </a:r>
          </a:p>
          <a:p>
            <a:r>
              <a:rPr lang="en-US" sz="2800"/>
              <a:t>But the solubility of a gas in a liquid is directly proportional to its pressure.</a:t>
            </a:r>
          </a:p>
        </p:txBody>
      </p:sp>
      <p:pic>
        <p:nvPicPr>
          <p:cNvPr id="62468" name="Content Placeholder 6" descr="13_15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9952" r="-9952"/>
          <a:stretch>
            <a:fillRect/>
          </a:stretch>
        </p:blipFill>
        <p:spPr>
          <a:xfrm>
            <a:off x="485775" y="1524000"/>
            <a:ext cx="4162425" cy="4495800"/>
          </a:xfrm>
        </p:spPr>
      </p:pic>
      <p:sp>
        <p:nvSpPr>
          <p:cNvPr id="6246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Henry’s Law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95400"/>
            <a:ext cx="4267200" cy="52578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2800" i="1"/>
              <a:t>S</a:t>
            </a:r>
            <a:r>
              <a:rPr lang="en-US" sz="2800" i="1" baseline="-25000"/>
              <a:t>g</a:t>
            </a:r>
            <a:r>
              <a:rPr lang="en-US" sz="2800"/>
              <a:t> = </a:t>
            </a:r>
            <a:r>
              <a:rPr lang="en-US" sz="2800" i="1"/>
              <a:t>kP</a:t>
            </a:r>
            <a:r>
              <a:rPr lang="en-US" sz="2800" i="1" baseline="-25000"/>
              <a:t>g</a:t>
            </a:r>
            <a:r>
              <a:rPr lang="en-US" sz="2800" i="1"/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/>
              <a:t>where</a:t>
            </a:r>
          </a:p>
          <a:p>
            <a:r>
              <a:rPr lang="en-US" sz="2800" i="1"/>
              <a:t>S</a:t>
            </a:r>
            <a:r>
              <a:rPr lang="en-US" sz="2800" i="1" baseline="-25000"/>
              <a:t>g</a:t>
            </a:r>
            <a:r>
              <a:rPr lang="en-US" sz="2800"/>
              <a:t> is the solubility of the gas,</a:t>
            </a:r>
          </a:p>
          <a:p>
            <a:r>
              <a:rPr lang="en-US" sz="2800" i="1"/>
              <a:t>k</a:t>
            </a:r>
            <a:r>
              <a:rPr lang="en-US" sz="2800"/>
              <a:t> is the Henry’s Law constant for that gas in that solvent, and</a:t>
            </a:r>
          </a:p>
          <a:p>
            <a:r>
              <a:rPr lang="en-US" sz="2800" i="1"/>
              <a:t>P</a:t>
            </a:r>
            <a:r>
              <a:rPr lang="en-US" sz="2800" i="1" baseline="-25000"/>
              <a:t>g</a:t>
            </a:r>
            <a:r>
              <a:rPr lang="en-US" sz="2800"/>
              <a:t> is the partial pressure of the gas above the liquid.</a:t>
            </a:r>
            <a:endParaRPr lang="en-US" sz="2800" i="1"/>
          </a:p>
        </p:txBody>
      </p:sp>
      <p:pic>
        <p:nvPicPr>
          <p:cNvPr id="64516" name="Content Placeholder 6" descr="13_1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2350" b="-2350"/>
          <a:stretch>
            <a:fillRect/>
          </a:stretch>
        </p:blipFill>
        <p:spPr>
          <a:xfrm>
            <a:off x="4648200" y="1804988"/>
            <a:ext cx="4114800" cy="4443412"/>
          </a:xfrm>
        </p:spPr>
      </p:pic>
      <p:sp>
        <p:nvSpPr>
          <p:cNvPr id="6451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Generally, the solubility of solid solutes in liquid solvents increases with increasing temperature.</a:t>
            </a:r>
          </a:p>
        </p:txBody>
      </p:sp>
      <p:pic>
        <p:nvPicPr>
          <p:cNvPr id="66564" name="Content Placeholder 6" descr="13_1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3799" b="-3799"/>
          <a:stretch>
            <a:fillRect/>
          </a:stretch>
        </p:blipFill>
        <p:spPr>
          <a:xfrm>
            <a:off x="403225" y="1676400"/>
            <a:ext cx="4092575" cy="4419600"/>
          </a:xfrm>
        </p:spPr>
      </p:pic>
      <p:sp>
        <p:nvSpPr>
          <p:cNvPr id="6656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en-US" sz="2800"/>
              <a:t>The opposite is true of gases.</a:t>
            </a:r>
          </a:p>
          <a:p>
            <a:pPr lvl="1"/>
            <a:r>
              <a:rPr lang="en-US" sz="2400"/>
              <a:t>Carbonated soft drinks are more “bubbly” if stored in the refrigerator.</a:t>
            </a:r>
          </a:p>
          <a:p>
            <a:pPr lvl="1"/>
            <a:r>
              <a:rPr lang="en-US" sz="2400"/>
              <a:t>Warm lakes have less O</a:t>
            </a:r>
            <a:r>
              <a:rPr lang="en-US" sz="2400" baseline="-25000"/>
              <a:t>2</a:t>
            </a:r>
            <a:r>
              <a:rPr lang="en-US" sz="2400"/>
              <a:t> dissolved in them than cool lakes.</a:t>
            </a:r>
          </a:p>
        </p:txBody>
      </p:sp>
      <p:pic>
        <p:nvPicPr>
          <p:cNvPr id="68612" name="Content Placeholder 6" descr="13_19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3349" b="-3349"/>
          <a:stretch>
            <a:fillRect/>
          </a:stretch>
        </p:blipFill>
        <p:spPr>
          <a:xfrm>
            <a:off x="4648200" y="1570038"/>
            <a:ext cx="4191000" cy="4525962"/>
          </a:xfrm>
        </p:spPr>
      </p:pic>
      <p:sp>
        <p:nvSpPr>
          <p:cNvPr id="6861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8000"/>
              <a:t>Ways of Expressing Concentrations of Solutions</a:t>
            </a:r>
            <a:endParaRPr lang="en-US" sz="6600"/>
          </a:p>
        </p:txBody>
      </p:sp>
      <p:sp>
        <p:nvSpPr>
          <p:cNvPr id="7065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Mass Percentage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086100"/>
            <a:ext cx="2895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Mass % of </a:t>
            </a:r>
            <a:r>
              <a:rPr lang="en-US" i="1"/>
              <a:t>A</a:t>
            </a:r>
            <a:r>
              <a:rPr lang="en-US"/>
              <a:t> =</a:t>
            </a:r>
          </a:p>
        </p:txBody>
      </p:sp>
      <p:grpSp>
        <p:nvGrpSpPr>
          <p:cNvPr id="72708" name="Group 10"/>
          <p:cNvGrpSpPr>
            <a:grpSpLocks/>
          </p:cNvGrpSpPr>
          <p:nvPr/>
        </p:nvGrpSpPr>
        <p:grpSpPr bwMode="auto">
          <a:xfrm>
            <a:off x="3200400" y="2819400"/>
            <a:ext cx="4038600" cy="1066800"/>
            <a:chOff x="2016" y="1776"/>
            <a:chExt cx="2544" cy="672"/>
          </a:xfrm>
        </p:grpSpPr>
        <p:sp>
          <p:nvSpPr>
            <p:cNvPr id="72711" name="Rectangle 5"/>
            <p:cNvSpPr>
              <a:spLocks noChangeArrowheads="1"/>
            </p:cNvSpPr>
            <p:nvPr/>
          </p:nvSpPr>
          <p:spPr bwMode="auto">
            <a:xfrm>
              <a:off x="2042" y="1776"/>
              <a:ext cx="251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/>
                <a:t>mass of </a:t>
              </a:r>
              <a:r>
                <a:rPr lang="en-US" sz="3200" i="1"/>
                <a:t>A</a:t>
              </a:r>
              <a:r>
                <a:rPr lang="en-US" sz="3200"/>
                <a:t> in solution</a:t>
              </a:r>
            </a:p>
            <a:p>
              <a:pPr algn="ctr"/>
              <a:r>
                <a:rPr lang="en-US" sz="3200"/>
                <a:t>total mass of solution</a:t>
              </a:r>
            </a:p>
          </p:txBody>
        </p:sp>
        <p:sp>
          <p:nvSpPr>
            <p:cNvPr id="72712" name="Line 6"/>
            <p:cNvSpPr>
              <a:spLocks noChangeShapeType="1"/>
            </p:cNvSpPr>
            <p:nvPr/>
          </p:nvSpPr>
          <p:spPr bwMode="auto">
            <a:xfrm>
              <a:off x="2016" y="213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7315200" y="30734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ym typeface="Symbol" pitchFamily="18" charset="2"/>
              </a:rPr>
              <a:t> 100</a:t>
            </a:r>
            <a:endParaRPr lang="en-US" sz="3200"/>
          </a:p>
        </p:txBody>
      </p:sp>
      <p:sp>
        <p:nvSpPr>
          <p:cNvPr id="7271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Parts per Million and</a:t>
            </a:r>
            <a:br>
              <a:rPr lang="en-US"/>
            </a:br>
            <a:r>
              <a:rPr lang="en-US"/>
              <a:t>Parts per Billion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857500"/>
            <a:ext cx="1371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ppm =</a:t>
            </a:r>
          </a:p>
        </p:txBody>
      </p:sp>
      <p:grpSp>
        <p:nvGrpSpPr>
          <p:cNvPr id="74756" name="Group 17"/>
          <p:cNvGrpSpPr>
            <a:grpSpLocks/>
          </p:cNvGrpSpPr>
          <p:nvPr/>
        </p:nvGrpSpPr>
        <p:grpSpPr bwMode="auto">
          <a:xfrm>
            <a:off x="3200400" y="2590800"/>
            <a:ext cx="4038600" cy="1066800"/>
            <a:chOff x="2016" y="1632"/>
            <a:chExt cx="2544" cy="672"/>
          </a:xfrm>
        </p:grpSpPr>
        <p:sp>
          <p:nvSpPr>
            <p:cNvPr id="74767" name="Rectangle 5"/>
            <p:cNvSpPr>
              <a:spLocks noChangeArrowheads="1"/>
            </p:cNvSpPr>
            <p:nvPr/>
          </p:nvSpPr>
          <p:spPr bwMode="auto">
            <a:xfrm>
              <a:off x="2042" y="1632"/>
              <a:ext cx="251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/>
                <a:t>mass of </a:t>
              </a:r>
              <a:r>
                <a:rPr lang="en-US" sz="3200" i="1"/>
                <a:t>A</a:t>
              </a:r>
              <a:r>
                <a:rPr lang="en-US" sz="3200"/>
                <a:t> in solution</a:t>
              </a:r>
            </a:p>
            <a:p>
              <a:pPr algn="ctr"/>
              <a:r>
                <a:rPr lang="en-US" sz="3200"/>
                <a:t>total mass of solution</a:t>
              </a:r>
            </a:p>
          </p:txBody>
        </p:sp>
        <p:sp>
          <p:nvSpPr>
            <p:cNvPr id="74768" name="Line 6"/>
            <p:cNvSpPr>
              <a:spLocks noChangeShapeType="1"/>
            </p:cNvSpPr>
            <p:nvPr/>
          </p:nvSpPr>
          <p:spPr bwMode="auto">
            <a:xfrm>
              <a:off x="2016" y="1992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7315200" y="2844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ym typeface="Symbol" pitchFamily="18" charset="2"/>
              </a:rPr>
              <a:t> 10</a:t>
            </a:r>
            <a:r>
              <a:rPr lang="en-US" sz="3200" baseline="30000">
                <a:sym typeface="Symbol" pitchFamily="18" charset="2"/>
              </a:rPr>
              <a:t>6</a:t>
            </a:r>
            <a:endParaRPr lang="en-US" sz="3200"/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466725" y="1828800"/>
            <a:ext cx="4783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Parts per million (ppm)</a:t>
            </a:r>
          </a:p>
        </p:txBody>
      </p:sp>
      <p:sp>
        <p:nvSpPr>
          <p:cNvPr id="74759" name="Rectangle 9"/>
          <p:cNvSpPr>
            <a:spLocks noChangeArrowheads="1"/>
          </p:cNvSpPr>
          <p:nvPr/>
        </p:nvSpPr>
        <p:spPr bwMode="auto">
          <a:xfrm>
            <a:off x="457200" y="408305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Parts per billion (ppb)</a:t>
            </a:r>
          </a:p>
        </p:txBody>
      </p:sp>
      <p:sp>
        <p:nvSpPr>
          <p:cNvPr id="74760" name="Rectangle 10"/>
          <p:cNvSpPr>
            <a:spLocks noChangeArrowheads="1"/>
          </p:cNvSpPr>
          <p:nvPr/>
        </p:nvSpPr>
        <p:spPr bwMode="auto">
          <a:xfrm>
            <a:off x="1828800" y="50419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/>
              <a:t>ppb =</a:t>
            </a:r>
          </a:p>
        </p:txBody>
      </p:sp>
      <p:grpSp>
        <p:nvGrpSpPr>
          <p:cNvPr id="74761" name="Group 16"/>
          <p:cNvGrpSpPr>
            <a:grpSpLocks/>
          </p:cNvGrpSpPr>
          <p:nvPr/>
        </p:nvGrpSpPr>
        <p:grpSpPr bwMode="auto">
          <a:xfrm>
            <a:off x="3200400" y="4775200"/>
            <a:ext cx="4038600" cy="1066800"/>
            <a:chOff x="2016" y="3008"/>
            <a:chExt cx="2544" cy="672"/>
          </a:xfrm>
        </p:grpSpPr>
        <p:sp>
          <p:nvSpPr>
            <p:cNvPr id="74765" name="Rectangle 12"/>
            <p:cNvSpPr>
              <a:spLocks noChangeArrowheads="1"/>
            </p:cNvSpPr>
            <p:nvPr/>
          </p:nvSpPr>
          <p:spPr bwMode="auto">
            <a:xfrm>
              <a:off x="2042" y="3008"/>
              <a:ext cx="251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/>
                <a:t>mass of </a:t>
              </a:r>
              <a:r>
                <a:rPr lang="en-US" sz="3200" i="1"/>
                <a:t>A</a:t>
              </a:r>
              <a:r>
                <a:rPr lang="en-US" sz="3200"/>
                <a:t> in solution</a:t>
              </a:r>
            </a:p>
            <a:p>
              <a:pPr algn="ctr"/>
              <a:r>
                <a:rPr lang="en-US" sz="3200"/>
                <a:t>total mass of solution</a:t>
              </a:r>
            </a:p>
          </p:txBody>
        </p:sp>
        <p:sp>
          <p:nvSpPr>
            <p:cNvPr id="74766" name="Line 13"/>
            <p:cNvSpPr>
              <a:spLocks noChangeShapeType="1"/>
            </p:cNvSpPr>
            <p:nvPr/>
          </p:nvSpPr>
          <p:spPr bwMode="auto">
            <a:xfrm>
              <a:off x="2016" y="3368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2" name="Rectangle 14"/>
          <p:cNvSpPr>
            <a:spLocks noChangeArrowheads="1"/>
          </p:cNvSpPr>
          <p:nvPr/>
        </p:nvSpPr>
        <p:spPr bwMode="auto">
          <a:xfrm>
            <a:off x="7315200" y="5029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ym typeface="Symbol" pitchFamily="18" charset="2"/>
              </a:rPr>
              <a:t> 10</a:t>
            </a:r>
            <a:r>
              <a:rPr lang="en-US" sz="3200" baseline="30000">
                <a:sym typeface="Symbol" pitchFamily="18" charset="2"/>
              </a:rPr>
              <a:t>9</a:t>
            </a:r>
            <a:endParaRPr lang="en-US" sz="3200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335088" y="3810000"/>
            <a:ext cx="647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476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5"/>
          <p:cNvGrpSpPr>
            <a:grpSpLocks/>
          </p:cNvGrpSpPr>
          <p:nvPr/>
        </p:nvGrpSpPr>
        <p:grpSpPr bwMode="auto">
          <a:xfrm>
            <a:off x="1295400" y="2057400"/>
            <a:ext cx="6551613" cy="1066800"/>
            <a:chOff x="672" y="1488"/>
            <a:chExt cx="4127" cy="672"/>
          </a:xfrm>
        </p:grpSpPr>
        <p:grpSp>
          <p:nvGrpSpPr>
            <p:cNvPr id="76806" name="Group 14"/>
            <p:cNvGrpSpPr>
              <a:grpSpLocks/>
            </p:cNvGrpSpPr>
            <p:nvPr/>
          </p:nvGrpSpPr>
          <p:grpSpPr bwMode="auto">
            <a:xfrm>
              <a:off x="1344" y="1488"/>
              <a:ext cx="3455" cy="672"/>
              <a:chOff x="1344" y="1488"/>
              <a:chExt cx="3455" cy="672"/>
            </a:xfrm>
          </p:grpSpPr>
          <p:sp>
            <p:nvSpPr>
              <p:cNvPr id="76808" name="Rectangle 4"/>
              <p:cNvSpPr>
                <a:spLocks noChangeArrowheads="1"/>
              </p:cNvSpPr>
              <p:nvPr/>
            </p:nvSpPr>
            <p:spPr bwMode="auto">
              <a:xfrm>
                <a:off x="1370" y="1488"/>
                <a:ext cx="342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/>
                  <a:t>moles of </a:t>
                </a:r>
                <a:r>
                  <a:rPr lang="en-US" sz="3200" i="1"/>
                  <a:t>A</a:t>
                </a:r>
              </a:p>
              <a:p>
                <a:pPr algn="ctr"/>
                <a:r>
                  <a:rPr lang="en-US" sz="3200"/>
                  <a:t>total moles of all components</a:t>
                </a:r>
                <a:endParaRPr lang="en-US" sz="3600"/>
              </a:p>
            </p:txBody>
          </p:sp>
          <p:sp>
            <p:nvSpPr>
              <p:cNvPr id="76809" name="Line 5"/>
              <p:cNvSpPr>
                <a:spLocks noChangeShapeType="1"/>
              </p:cNvSpPr>
              <p:nvPr/>
            </p:nvSpPr>
            <p:spPr bwMode="auto">
              <a:xfrm>
                <a:off x="1344" y="1832"/>
                <a:ext cx="345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672" y="1648"/>
              <a:ext cx="61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/>
                <a:t>X</a:t>
              </a:r>
              <a:r>
                <a:rPr lang="en-US" sz="3200" i="1" baseline="-25000"/>
                <a:t>A</a:t>
              </a:r>
              <a:r>
                <a:rPr lang="en-US" sz="3200"/>
                <a:t> =</a:t>
              </a:r>
              <a:endParaRPr lang="en-US" sz="3200" i="1"/>
            </a:p>
          </p:txBody>
        </p:sp>
      </p:grpSp>
      <p:sp>
        <p:nvSpPr>
          <p:cNvPr id="76803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Mole Fraction (</a:t>
            </a:r>
            <a:r>
              <a:rPr lang="en-US" i="1"/>
              <a:t>X</a:t>
            </a:r>
            <a:r>
              <a:rPr lang="en-US"/>
              <a:t>)</a:t>
            </a:r>
          </a:p>
        </p:txBody>
      </p:sp>
      <p:sp>
        <p:nvSpPr>
          <p:cNvPr id="76804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r>
              <a:rPr lang="en-US"/>
              <a:t>In some applications, one needs the mole fraction of </a:t>
            </a:r>
            <a:r>
              <a:rPr lang="en-US" i="1"/>
              <a:t>solvent</a:t>
            </a:r>
            <a:r>
              <a:rPr lang="en-US"/>
              <a:t>, not solute—make sure you find the quantity you need!</a:t>
            </a:r>
          </a:p>
        </p:txBody>
      </p:sp>
      <p:sp>
        <p:nvSpPr>
          <p:cNvPr id="7680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intermolecular forces between solute and solvent particles must be strong enough to compete with those between solute particles and those between solvent particles.</a:t>
            </a:r>
          </a:p>
        </p:txBody>
      </p:sp>
      <p:pic>
        <p:nvPicPr>
          <p:cNvPr id="23556" name="Content Placeholder 6" descr="13_0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25488" r="-25488"/>
          <a:stretch>
            <a:fillRect/>
          </a:stretch>
        </p:blipFill>
        <p:spPr>
          <a:xfrm>
            <a:off x="685800" y="1295400"/>
            <a:ext cx="7772400" cy="2743200"/>
          </a:xfrm>
        </p:spPr>
      </p:pic>
      <p:sp>
        <p:nvSpPr>
          <p:cNvPr id="2355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2"/>
          <p:cNvGrpSpPr>
            <a:grpSpLocks/>
          </p:cNvGrpSpPr>
          <p:nvPr/>
        </p:nvGrpSpPr>
        <p:grpSpPr bwMode="auto">
          <a:xfrm>
            <a:off x="2641600" y="1905000"/>
            <a:ext cx="3898900" cy="1066800"/>
            <a:chOff x="1664" y="1200"/>
            <a:chExt cx="2456" cy="672"/>
          </a:xfrm>
        </p:grpSpPr>
        <p:grpSp>
          <p:nvGrpSpPr>
            <p:cNvPr id="78854" name="Group 11"/>
            <p:cNvGrpSpPr>
              <a:grpSpLocks/>
            </p:cNvGrpSpPr>
            <p:nvPr/>
          </p:nvGrpSpPr>
          <p:grpSpPr bwMode="auto">
            <a:xfrm>
              <a:off x="2214" y="1200"/>
              <a:ext cx="1906" cy="672"/>
              <a:chOff x="2214" y="1200"/>
              <a:chExt cx="1906" cy="672"/>
            </a:xfrm>
          </p:grpSpPr>
          <p:sp>
            <p:nvSpPr>
              <p:cNvPr id="78856" name="Rectangle 4"/>
              <p:cNvSpPr>
                <a:spLocks noChangeArrowheads="1"/>
              </p:cNvSpPr>
              <p:nvPr/>
            </p:nvSpPr>
            <p:spPr bwMode="auto">
              <a:xfrm>
                <a:off x="2225" y="1200"/>
                <a:ext cx="1895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/>
                  <a:t>moles of solute</a:t>
                </a:r>
              </a:p>
              <a:p>
                <a:pPr algn="ctr"/>
                <a:r>
                  <a:rPr lang="en-US" sz="3200"/>
                  <a:t>liters of solution</a:t>
                </a:r>
                <a:endParaRPr lang="en-US" sz="3600"/>
              </a:p>
            </p:txBody>
          </p:sp>
          <p:sp>
            <p:nvSpPr>
              <p:cNvPr id="78857" name="Line 5"/>
              <p:cNvSpPr>
                <a:spLocks noChangeShapeType="1"/>
              </p:cNvSpPr>
              <p:nvPr/>
            </p:nvSpPr>
            <p:spPr bwMode="auto">
              <a:xfrm>
                <a:off x="2214" y="1544"/>
                <a:ext cx="187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55" name="Rectangle 6"/>
            <p:cNvSpPr>
              <a:spLocks noChangeArrowheads="1"/>
            </p:cNvSpPr>
            <p:nvPr/>
          </p:nvSpPr>
          <p:spPr bwMode="auto">
            <a:xfrm>
              <a:off x="1664" y="1360"/>
              <a:ext cx="5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/>
                <a:t>M</a:t>
              </a:r>
              <a:r>
                <a:rPr lang="en-US" sz="3200"/>
                <a:t> =</a:t>
              </a:r>
              <a:endParaRPr lang="en-US" sz="3200" i="1"/>
            </a:p>
          </p:txBody>
        </p:sp>
      </p:grpSp>
      <p:sp>
        <p:nvSpPr>
          <p:cNvPr id="788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Molarity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788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276600"/>
            <a:ext cx="7772400" cy="2667000"/>
          </a:xfrm>
        </p:spPr>
        <p:txBody>
          <a:bodyPr/>
          <a:lstStyle/>
          <a:p>
            <a:r>
              <a:rPr lang="en-US"/>
              <a:t>You will recall this concentration measure from Chapter 4.</a:t>
            </a:r>
          </a:p>
          <a:p>
            <a:r>
              <a:rPr lang="en-US"/>
              <a:t>Since volume is temperature-dependent, molarity can change with temperature.</a:t>
            </a:r>
          </a:p>
        </p:txBody>
      </p:sp>
      <p:sp>
        <p:nvSpPr>
          <p:cNvPr id="7885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2"/>
          <p:cNvGrpSpPr>
            <a:grpSpLocks/>
          </p:cNvGrpSpPr>
          <p:nvPr/>
        </p:nvGrpSpPr>
        <p:grpSpPr bwMode="auto">
          <a:xfrm>
            <a:off x="2205038" y="1828800"/>
            <a:ext cx="4733925" cy="1066800"/>
            <a:chOff x="1664" y="1200"/>
            <a:chExt cx="2982" cy="672"/>
          </a:xfrm>
        </p:grpSpPr>
        <p:grpSp>
          <p:nvGrpSpPr>
            <p:cNvPr id="80902" name="Group 11"/>
            <p:cNvGrpSpPr>
              <a:grpSpLocks/>
            </p:cNvGrpSpPr>
            <p:nvPr/>
          </p:nvGrpSpPr>
          <p:grpSpPr bwMode="auto">
            <a:xfrm>
              <a:off x="2230" y="1200"/>
              <a:ext cx="2416" cy="672"/>
              <a:chOff x="2230" y="1200"/>
              <a:chExt cx="2416" cy="672"/>
            </a:xfrm>
          </p:grpSpPr>
          <p:sp>
            <p:nvSpPr>
              <p:cNvPr id="80904" name="Rectangle 4"/>
              <p:cNvSpPr>
                <a:spLocks noChangeArrowheads="1"/>
              </p:cNvSpPr>
              <p:nvPr/>
            </p:nvSpPr>
            <p:spPr bwMode="auto">
              <a:xfrm>
                <a:off x="2230" y="1200"/>
                <a:ext cx="237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/>
                  <a:t>moles of solute</a:t>
                </a:r>
              </a:p>
              <a:p>
                <a:pPr algn="ctr"/>
                <a:r>
                  <a:rPr lang="en-US" sz="3200"/>
                  <a:t>kilograms of solvent</a:t>
                </a:r>
                <a:endParaRPr lang="en-US" sz="3600"/>
              </a:p>
            </p:txBody>
          </p:sp>
          <p:sp>
            <p:nvSpPr>
              <p:cNvPr id="80905" name="Line 5"/>
              <p:cNvSpPr>
                <a:spLocks noChangeShapeType="1"/>
              </p:cNvSpPr>
              <p:nvPr/>
            </p:nvSpPr>
            <p:spPr bwMode="auto">
              <a:xfrm>
                <a:off x="2256" y="1544"/>
                <a:ext cx="239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03" name="Rectangle 6"/>
            <p:cNvSpPr>
              <a:spLocks noChangeArrowheads="1"/>
            </p:cNvSpPr>
            <p:nvPr/>
          </p:nvSpPr>
          <p:spPr bwMode="auto">
            <a:xfrm>
              <a:off x="1664" y="1360"/>
              <a:ext cx="5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/>
                <a:t>m</a:t>
              </a:r>
              <a:r>
                <a:rPr lang="en-US" sz="3200"/>
                <a:t> =</a:t>
              </a:r>
              <a:endParaRPr lang="en-US" sz="3200" i="1"/>
            </a:p>
          </p:txBody>
        </p:sp>
      </p:grpSp>
      <p:sp>
        <p:nvSpPr>
          <p:cNvPr id="8089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Molality (</a:t>
            </a:r>
            <a:r>
              <a:rPr lang="en-US" i="1"/>
              <a:t>m</a:t>
            </a:r>
            <a:r>
              <a:rPr lang="en-US"/>
              <a:t>)</a:t>
            </a:r>
          </a:p>
        </p:txBody>
      </p:sp>
      <p:sp>
        <p:nvSpPr>
          <p:cNvPr id="8090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Since both moles and mass do not change with temperature, molality (unlike molarity) is </a:t>
            </a:r>
            <a:r>
              <a:rPr lang="en-US" i="1"/>
              <a:t>not</a:t>
            </a:r>
            <a:r>
              <a:rPr lang="en-US"/>
              <a:t> temperature-dependent.</a:t>
            </a:r>
          </a:p>
        </p:txBody>
      </p:sp>
      <p:sp>
        <p:nvSpPr>
          <p:cNvPr id="8090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Changing Molarity to Molality</a:t>
            </a: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If we know the density of the solution, we can calculate the molality from the molarity, and vice versa.</a:t>
            </a:r>
          </a:p>
        </p:txBody>
      </p:sp>
      <p:pic>
        <p:nvPicPr>
          <p:cNvPr id="82948" name="Content Placeholder 6" descr="13_20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4100" b="-4100"/>
          <a:stretch>
            <a:fillRect/>
          </a:stretch>
        </p:blipFill>
        <p:spPr>
          <a:xfrm>
            <a:off x="685800" y="1652588"/>
            <a:ext cx="4114800" cy="4443412"/>
          </a:xfrm>
        </p:spPr>
      </p:pic>
      <p:sp>
        <p:nvSpPr>
          <p:cNvPr id="8294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Colligative Properties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/>
              <a:t>Changes in </a:t>
            </a:r>
            <a:r>
              <a:rPr lang="en-US" b="1"/>
              <a:t>colligative properties</a:t>
            </a:r>
            <a:r>
              <a:rPr lang="en-US"/>
              <a:t> depend only on the </a:t>
            </a:r>
            <a:r>
              <a:rPr lang="en-US" i="1"/>
              <a:t>number</a:t>
            </a:r>
            <a:r>
              <a:rPr lang="en-US"/>
              <a:t> of solute particles present, not on the </a:t>
            </a:r>
            <a:r>
              <a:rPr lang="en-US" i="1"/>
              <a:t>identity</a:t>
            </a:r>
            <a:r>
              <a:rPr lang="en-US"/>
              <a:t> of the solute particles.</a:t>
            </a:r>
          </a:p>
          <a:p>
            <a:r>
              <a:rPr lang="en-US"/>
              <a:t>Among colligative properties are</a:t>
            </a:r>
          </a:p>
          <a:p>
            <a:pPr lvl="1"/>
            <a:r>
              <a:rPr lang="en-US"/>
              <a:t>Vapor-pressure lowering </a:t>
            </a:r>
          </a:p>
          <a:p>
            <a:pPr lvl="1"/>
            <a:r>
              <a:rPr lang="en-US"/>
              <a:t>Boiling-point elevation</a:t>
            </a:r>
          </a:p>
          <a:p>
            <a:pPr lvl="1"/>
            <a:r>
              <a:rPr lang="en-US"/>
              <a:t>Melting-point depression</a:t>
            </a:r>
          </a:p>
          <a:p>
            <a:pPr lvl="1"/>
            <a:r>
              <a:rPr lang="en-US"/>
              <a:t>Osmotic pressure</a:t>
            </a:r>
          </a:p>
        </p:txBody>
      </p:sp>
      <p:sp>
        <p:nvSpPr>
          <p:cNvPr id="8499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Because of solute–solvent intermolecular attraction, higher concentrations of nonvolatile solutes make it harder for solvent to escape to the vapor phase.</a:t>
            </a:r>
          </a:p>
        </p:txBody>
      </p:sp>
      <p:pic>
        <p:nvPicPr>
          <p:cNvPr id="87044" name="Content Placeholder 6" descr="13_21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36656" r="-36656"/>
          <a:stretch>
            <a:fillRect/>
          </a:stretch>
        </p:blipFill>
        <p:spPr>
          <a:xfrm>
            <a:off x="76200" y="1282700"/>
            <a:ext cx="8991600" cy="2908300"/>
          </a:xfrm>
        </p:spPr>
      </p:pic>
      <p:sp>
        <p:nvSpPr>
          <p:cNvPr id="8704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Vapor Pressure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50292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Therefore, the vapor pressure of a solution is lower than that of the pure solvent.</a:t>
            </a:r>
          </a:p>
        </p:txBody>
      </p:sp>
      <p:pic>
        <p:nvPicPr>
          <p:cNvPr id="89092" name="Content Placeholder 6" descr="13_21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36656" r="-36656"/>
          <a:stretch>
            <a:fillRect/>
          </a:stretch>
        </p:blipFill>
        <p:spPr>
          <a:xfrm>
            <a:off x="117475" y="1676400"/>
            <a:ext cx="8950325" cy="2895600"/>
          </a:xfrm>
        </p:spPr>
      </p:pic>
      <p:sp>
        <p:nvSpPr>
          <p:cNvPr id="8909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Raoult’s Law</a:t>
            </a: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i="1"/>
              <a:t>P</a:t>
            </a:r>
            <a:r>
              <a:rPr lang="en-US" sz="4400" i="1" baseline="-25000"/>
              <a:t>A</a:t>
            </a:r>
            <a:r>
              <a:rPr lang="en-US" sz="4400"/>
              <a:t> = </a:t>
            </a:r>
            <a:r>
              <a:rPr lang="en-US" sz="4400" i="1"/>
              <a:t>X</a:t>
            </a:r>
            <a:r>
              <a:rPr lang="en-US" sz="4400" i="1" baseline="-25000"/>
              <a:t>A</a:t>
            </a:r>
            <a:r>
              <a:rPr lang="en-US" sz="4400" i="1"/>
              <a:t>P</a:t>
            </a:r>
            <a:r>
              <a:rPr lang="en-US" sz="4400">
                <a:sym typeface="Symbol" pitchFamily="18" charset="2"/>
              </a:rPr>
              <a:t></a:t>
            </a:r>
            <a:r>
              <a:rPr lang="en-US" sz="4400" i="1" baseline="-25000">
                <a:sym typeface="Symbol" pitchFamily="18" charset="2"/>
              </a:rPr>
              <a:t>A</a:t>
            </a:r>
            <a:endParaRPr lang="en-US"/>
          </a:p>
          <a:p>
            <a:pPr>
              <a:buFontTx/>
              <a:buNone/>
            </a:pPr>
            <a:r>
              <a:rPr lang="en-US"/>
              <a:t>	where</a:t>
            </a:r>
          </a:p>
          <a:p>
            <a:pPr lvl="1"/>
            <a:r>
              <a:rPr lang="en-US" i="1"/>
              <a:t>X</a:t>
            </a:r>
            <a:r>
              <a:rPr lang="en-US" i="1" baseline="-25000"/>
              <a:t>A</a:t>
            </a:r>
            <a:r>
              <a:rPr lang="en-US"/>
              <a:t> is the mole fraction of compound </a:t>
            </a:r>
            <a:r>
              <a:rPr lang="en-US" i="1"/>
              <a:t>A</a:t>
            </a:r>
            <a:r>
              <a:rPr lang="en-US"/>
              <a:t>, and</a:t>
            </a:r>
          </a:p>
          <a:p>
            <a:pPr lvl="1"/>
            <a:r>
              <a:rPr lang="en-US" i="1"/>
              <a:t>P</a:t>
            </a:r>
            <a:r>
              <a:rPr lang="en-US">
                <a:sym typeface="Symbol" pitchFamily="18" charset="2"/>
              </a:rPr>
              <a:t></a:t>
            </a:r>
            <a:r>
              <a:rPr lang="en-US" i="1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 is the normal vapor pressure of </a:t>
            </a:r>
            <a:r>
              <a:rPr lang="en-US" i="1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 at that temperature.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i="1"/>
              <a:t>Note:</a:t>
            </a:r>
            <a:r>
              <a:rPr lang="en-US"/>
              <a:t> This is one of those times when you want to make sure you have the vapor pressure of the </a:t>
            </a:r>
            <a:r>
              <a:rPr lang="en-US" i="1"/>
              <a:t>solvent</a:t>
            </a:r>
            <a:r>
              <a:rPr lang="en-US"/>
              <a:t>.</a:t>
            </a:r>
          </a:p>
        </p:txBody>
      </p:sp>
      <p:sp>
        <p:nvSpPr>
          <p:cNvPr id="9114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Boiling-Point Elevation and Freezing-Point Depression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81200"/>
            <a:ext cx="403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Nonvolatile solute–solvent interactions also cause solutions to have higher boiling points and lower freezing points than the pure solvent.</a:t>
            </a:r>
          </a:p>
        </p:txBody>
      </p:sp>
      <p:pic>
        <p:nvPicPr>
          <p:cNvPr id="93188" name="Content Placeholder 6" descr="13_2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36897" b="-36897"/>
          <a:stretch>
            <a:fillRect/>
          </a:stretch>
        </p:blipFill>
        <p:spPr>
          <a:xfrm>
            <a:off x="4572000" y="1639888"/>
            <a:ext cx="4267200" cy="4608512"/>
          </a:xfrm>
        </p:spPr>
      </p:pic>
      <p:sp>
        <p:nvSpPr>
          <p:cNvPr id="9318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Boiling-Point Elevation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371600"/>
            <a:ext cx="4495800" cy="4724400"/>
          </a:xfrm>
        </p:spPr>
        <p:txBody>
          <a:bodyPr/>
          <a:lstStyle/>
          <a:p>
            <a:r>
              <a:rPr lang="en-US" sz="2800"/>
              <a:t>The change in boiling point is proportional to the molality of the solution:</a:t>
            </a:r>
          </a:p>
          <a:p>
            <a:pPr algn="ctr">
              <a:buFontTx/>
              <a:buNone/>
            </a:pPr>
            <a:r>
              <a:rPr 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/>
              <a:t>T</a:t>
            </a:r>
            <a:r>
              <a:rPr lang="en-US" sz="2800" i="1" baseline="-25000"/>
              <a:t>b</a:t>
            </a:r>
            <a:r>
              <a:rPr lang="en-US" sz="2800"/>
              <a:t> = </a:t>
            </a:r>
            <a:r>
              <a:rPr lang="en-US" sz="2800" i="1"/>
              <a:t>K</a:t>
            </a:r>
            <a:r>
              <a:rPr lang="en-US" sz="2800" i="1" baseline="-25000"/>
              <a:t>b </a:t>
            </a:r>
            <a:r>
              <a:rPr lang="en-US" sz="2000">
                <a:sym typeface="Wingdings" pitchFamily="2" charset="2"/>
              </a:rPr>
              <a:t> </a:t>
            </a:r>
            <a:r>
              <a:rPr lang="en-US" sz="2800" i="1">
                <a:sym typeface="Wingdings" pitchFamily="2" charset="2"/>
              </a:rPr>
              <a:t>m</a:t>
            </a:r>
          </a:p>
          <a:p>
            <a:pPr algn="ctr">
              <a:buFontTx/>
              <a:buNone/>
            </a:pPr>
            <a:endParaRPr lang="en-US" sz="280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800"/>
              <a:t>	where </a:t>
            </a:r>
            <a:r>
              <a:rPr lang="en-US" sz="2800" i="1"/>
              <a:t>K</a:t>
            </a:r>
            <a:r>
              <a:rPr lang="en-US" sz="2800" i="1" baseline="-25000"/>
              <a:t>b</a:t>
            </a:r>
            <a:r>
              <a:rPr lang="en-US" sz="2800"/>
              <a:t> is the molal boiling-point elevation constant, a property of the solvent.</a:t>
            </a:r>
          </a:p>
        </p:txBody>
      </p:sp>
      <p:sp>
        <p:nvSpPr>
          <p:cNvPr id="95236" name="Text Box 8"/>
          <p:cNvSpPr txBox="1">
            <a:spLocks noChangeArrowheads="1"/>
          </p:cNvSpPr>
          <p:nvPr/>
        </p:nvSpPr>
        <p:spPr bwMode="auto">
          <a:xfrm>
            <a:off x="304800" y="5640388"/>
            <a:ext cx="4114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 i="1" baseline="-25000"/>
              <a:t>b</a:t>
            </a:r>
            <a:r>
              <a:rPr lang="en-US"/>
              <a:t> is </a:t>
            </a:r>
            <a:r>
              <a:rPr lang="en-US" i="1"/>
              <a:t>added to</a:t>
            </a:r>
            <a:r>
              <a:rPr lang="en-US"/>
              <a:t> the normal boiling point of the solvent.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5237" name="Content Placeholder 7" descr="13_03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28125" b="-28125"/>
          <a:stretch>
            <a:fillRect/>
          </a:stretch>
        </p:blipFill>
        <p:spPr>
          <a:xfrm>
            <a:off x="76200" y="1981200"/>
            <a:ext cx="4572000" cy="2286000"/>
          </a:xfrm>
        </p:spPr>
      </p:pic>
      <p:sp>
        <p:nvSpPr>
          <p:cNvPr id="9523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Boiling-Point Elevation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4495800" cy="4343400"/>
          </a:xfrm>
        </p:spPr>
        <p:txBody>
          <a:bodyPr/>
          <a:lstStyle/>
          <a:p>
            <a:r>
              <a:rPr lang="en-US" sz="2800"/>
              <a:t>The change in freezing point can be found similarly:</a:t>
            </a:r>
          </a:p>
          <a:p>
            <a:pPr algn="ctr">
              <a:buFontTx/>
              <a:buNone/>
            </a:pPr>
            <a:r>
              <a:rPr 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/>
              <a:t>T</a:t>
            </a:r>
            <a:r>
              <a:rPr lang="en-US" sz="2800" i="1" baseline="-25000"/>
              <a:t>f</a:t>
            </a:r>
            <a:r>
              <a:rPr lang="en-US" sz="2800"/>
              <a:t> = </a:t>
            </a:r>
            <a:r>
              <a:rPr lang="en-US" sz="2800" i="1"/>
              <a:t>K</a:t>
            </a:r>
            <a:r>
              <a:rPr lang="en-US" sz="2800" i="1" baseline="-25000"/>
              <a:t>f </a:t>
            </a:r>
            <a:r>
              <a:rPr lang="en-US" sz="2000">
                <a:sym typeface="Wingdings" pitchFamily="2" charset="2"/>
              </a:rPr>
              <a:t> </a:t>
            </a:r>
            <a:r>
              <a:rPr lang="en-US" sz="2800" i="1">
                <a:sym typeface="Wingdings" pitchFamily="2" charset="2"/>
              </a:rPr>
              <a:t>m</a:t>
            </a:r>
          </a:p>
          <a:p>
            <a:pPr>
              <a:buFontTx/>
              <a:buNone/>
            </a:pPr>
            <a:endParaRPr lang="en-US" sz="2800">
              <a:sym typeface="Wingdings" pitchFamily="2" charset="2"/>
            </a:endParaRPr>
          </a:p>
          <a:p>
            <a:r>
              <a:rPr lang="en-US" sz="2800"/>
              <a:t>Here </a:t>
            </a:r>
            <a:r>
              <a:rPr lang="en-US" sz="2800" i="1"/>
              <a:t>K</a:t>
            </a:r>
            <a:r>
              <a:rPr lang="en-US" sz="2800" i="1" baseline="-25000"/>
              <a:t>f</a:t>
            </a:r>
            <a:r>
              <a:rPr lang="en-US" sz="2800"/>
              <a:t> is the molal freezing-point depression constant of the solvent.</a:t>
            </a:r>
            <a:endParaRPr lang="en-US" sz="2800">
              <a:sym typeface="Wingdings" pitchFamily="2" charset="2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4800" y="5640388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 i="1" baseline="-25000"/>
              <a:t>f</a:t>
            </a:r>
            <a:r>
              <a:rPr lang="en-US"/>
              <a:t> is </a:t>
            </a:r>
            <a:r>
              <a:rPr lang="en-US" i="1"/>
              <a:t>subtracted from</a:t>
            </a:r>
            <a:r>
              <a:rPr lang="en-US"/>
              <a:t> the normal freezing point of the solvent.</a:t>
            </a:r>
          </a:p>
        </p:txBody>
      </p:sp>
      <p:pic>
        <p:nvPicPr>
          <p:cNvPr id="97285" name="Content Placeholder 7" descr="13_03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28125" b="-28125"/>
          <a:stretch>
            <a:fillRect/>
          </a:stretch>
        </p:blipFill>
        <p:spPr>
          <a:xfrm>
            <a:off x="76200" y="1866900"/>
            <a:ext cx="4495800" cy="2247900"/>
          </a:xfrm>
        </p:spPr>
      </p:pic>
      <p:sp>
        <p:nvSpPr>
          <p:cNvPr id="9728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Does a Solution Form?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" y="1447800"/>
            <a:ext cx="84582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As a solution forms, the solvent pulls solute particles apart and surrounds, or </a:t>
            </a:r>
            <a:r>
              <a:rPr lang="en-US" sz="2800" b="1"/>
              <a:t>solvates</a:t>
            </a:r>
            <a:r>
              <a:rPr lang="en-US" sz="2800"/>
              <a:t>, them.</a:t>
            </a:r>
          </a:p>
        </p:txBody>
      </p:sp>
      <p:sp>
        <p:nvSpPr>
          <p:cNvPr id="2560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25605" name="Picture 6" descr="13_03_Figure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14600"/>
            <a:ext cx="7162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Boiling-Point Elevation and Freezing-Point Depression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Note that in both equations,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/>
              <a:t>T</a:t>
            </a:r>
            <a:r>
              <a:rPr lang="en-US" sz="2800"/>
              <a:t> does not depend on </a:t>
            </a:r>
            <a:r>
              <a:rPr lang="en-US" sz="2800" i="1"/>
              <a:t>what the solute is</a:t>
            </a:r>
            <a:r>
              <a:rPr lang="en-US" sz="2800"/>
              <a:t>, but only on </a:t>
            </a:r>
            <a:r>
              <a:rPr lang="en-US" sz="2800" i="1"/>
              <a:t>how many particles</a:t>
            </a:r>
            <a:r>
              <a:rPr lang="en-US" sz="2800"/>
              <a:t> are dissolved.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Symbol" pitchFamily="18" charset="2"/>
                <a:sym typeface="Symbol" pitchFamily="18" charset="2"/>
              </a:rPr>
              <a:t></a:t>
            </a:r>
            <a:r>
              <a:rPr lang="en-US" sz="4400" i="1"/>
              <a:t>T</a:t>
            </a:r>
            <a:r>
              <a:rPr lang="en-US" sz="4400" i="1" baseline="-25000"/>
              <a:t>b</a:t>
            </a:r>
            <a:r>
              <a:rPr lang="en-US" sz="4400" i="1"/>
              <a:t> = K</a:t>
            </a:r>
            <a:r>
              <a:rPr lang="en-US" sz="4400" i="1" baseline="-25000"/>
              <a:t>b </a:t>
            </a:r>
            <a:r>
              <a:rPr lang="en-US" sz="3600">
                <a:sym typeface="Wingdings" pitchFamily="2" charset="2"/>
              </a:rPr>
              <a:t> </a:t>
            </a:r>
            <a:r>
              <a:rPr lang="en-US" sz="4400" i="1">
                <a:sym typeface="Wingdings" pitchFamily="2" charset="2"/>
              </a:rPr>
              <a:t>m</a:t>
            </a:r>
            <a:endParaRPr lang="en-US" sz="2800">
              <a:sym typeface="Wingdings" pitchFamily="2" charset="2"/>
            </a:endParaRPr>
          </a:p>
          <a:p>
            <a:pPr algn="ctr">
              <a:buFontTx/>
              <a:buNone/>
            </a:pPr>
            <a:endParaRPr lang="en-US" sz="2800">
              <a:sym typeface="Wingdings" pitchFamily="2" charset="2"/>
            </a:endParaRPr>
          </a:p>
          <a:p>
            <a:pPr algn="ctr">
              <a:buFontTx/>
              <a:buNone/>
            </a:pPr>
            <a:endParaRPr lang="en-US" sz="2800">
              <a:sym typeface="Wingdings" pitchFamily="2" charset="2"/>
            </a:endParaRPr>
          </a:p>
          <a:p>
            <a:pPr algn="ctr">
              <a:buFontTx/>
              <a:buNone/>
            </a:pPr>
            <a:r>
              <a:rPr lang="en-US" sz="4400">
                <a:latin typeface="Symbol" pitchFamily="18" charset="2"/>
                <a:sym typeface="Symbol" pitchFamily="18" charset="2"/>
              </a:rPr>
              <a:t></a:t>
            </a:r>
            <a:r>
              <a:rPr lang="en-US" sz="4400" i="1">
                <a:sym typeface="Wingdings" pitchFamily="2" charset="2"/>
              </a:rPr>
              <a:t>T</a:t>
            </a:r>
            <a:r>
              <a:rPr lang="en-US" sz="4400" i="1" baseline="-25000">
                <a:sym typeface="Wingdings" pitchFamily="2" charset="2"/>
              </a:rPr>
              <a:t>f</a:t>
            </a:r>
            <a:r>
              <a:rPr lang="en-US" sz="4400">
                <a:sym typeface="Wingdings" pitchFamily="2" charset="2"/>
              </a:rPr>
              <a:t> = </a:t>
            </a:r>
            <a:r>
              <a:rPr lang="en-US" sz="4400" i="1">
                <a:sym typeface="Wingdings" pitchFamily="2" charset="2"/>
              </a:rPr>
              <a:t>K</a:t>
            </a:r>
            <a:r>
              <a:rPr lang="en-US" sz="4400" i="1" baseline="-25000">
                <a:sym typeface="Wingdings" pitchFamily="2" charset="2"/>
              </a:rPr>
              <a:t>f </a:t>
            </a:r>
            <a:r>
              <a:rPr lang="en-US" sz="3600">
                <a:sym typeface="Wingdings" pitchFamily="2" charset="2"/>
              </a:rPr>
              <a:t> </a:t>
            </a:r>
            <a:r>
              <a:rPr lang="en-US" sz="4400" i="1">
                <a:sym typeface="Wingdings" pitchFamily="2" charset="2"/>
              </a:rPr>
              <a:t>m</a:t>
            </a:r>
            <a:endParaRPr lang="en-US" sz="2800"/>
          </a:p>
        </p:txBody>
      </p:sp>
      <p:sp>
        <p:nvSpPr>
          <p:cNvPr id="9933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Colligative Properties of Electrolytes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8077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	Since the colligative properties of electrolytes depend on the number of particles dissolved, solutions of electrolytes (which dissociate in solution) should show greater changes than those of nonelectrolytes.</a:t>
            </a:r>
            <a:endParaRPr lang="en-US" sz="2000"/>
          </a:p>
        </p:txBody>
      </p:sp>
      <p:pic>
        <p:nvPicPr>
          <p:cNvPr id="101380" name="Content Placeholder 6" descr="13_0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32352" r="-32352"/>
          <a:stretch>
            <a:fillRect/>
          </a:stretch>
        </p:blipFill>
        <p:spPr>
          <a:xfrm>
            <a:off x="117475" y="3276600"/>
            <a:ext cx="8950325" cy="2895600"/>
          </a:xfrm>
        </p:spPr>
      </p:pic>
      <p:sp>
        <p:nvSpPr>
          <p:cNvPr id="10138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Colligative Properties of Electrolytes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8077200" cy="1981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/>
              <a:t>	However, a 1</a:t>
            </a:r>
            <a:r>
              <a:rPr lang="en-US" sz="2800" i="1"/>
              <a:t>M</a:t>
            </a:r>
            <a:r>
              <a:rPr lang="en-US" sz="2800"/>
              <a:t> solution of NaCl does not show twice the change in freezing point that a 1</a:t>
            </a:r>
            <a:r>
              <a:rPr lang="en-US" sz="2800" i="1"/>
              <a:t>M</a:t>
            </a:r>
            <a:r>
              <a:rPr lang="en-US" sz="2800"/>
              <a:t> solution of methanol does.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03428" name="Content Placeholder 6" descr="13_0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32352" r="-32352"/>
          <a:stretch>
            <a:fillRect/>
          </a:stretch>
        </p:blipFill>
        <p:spPr>
          <a:xfrm>
            <a:off x="117475" y="3276600"/>
            <a:ext cx="8950325" cy="2895600"/>
          </a:xfrm>
        </p:spPr>
      </p:pic>
      <p:sp>
        <p:nvSpPr>
          <p:cNvPr id="10342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van’t Hoff Factor</a:t>
            </a:r>
          </a:p>
        </p:txBody>
      </p:sp>
      <p:sp>
        <p:nvSpPr>
          <p:cNvPr id="10547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One mole of NaCl in water does not really give rise to two moles of ions.</a:t>
            </a:r>
          </a:p>
        </p:txBody>
      </p:sp>
      <p:pic>
        <p:nvPicPr>
          <p:cNvPr id="105476" name="Content Placeholder 6" descr="13_27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6306" r="-6306"/>
          <a:stretch>
            <a:fillRect/>
          </a:stretch>
        </p:blipFill>
        <p:spPr>
          <a:xfrm>
            <a:off x="457200" y="1447800"/>
            <a:ext cx="4191000" cy="4525963"/>
          </a:xfrm>
        </p:spPr>
      </p:pic>
      <p:sp>
        <p:nvSpPr>
          <p:cNvPr id="10547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van’t Hoff Factor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Some Na</a:t>
            </a:r>
            <a:r>
              <a:rPr lang="en-US" sz="2800" baseline="30000"/>
              <a:t>+</a:t>
            </a:r>
            <a:r>
              <a:rPr lang="en-US" sz="2800"/>
              <a:t> and Cl</a:t>
            </a:r>
            <a:r>
              <a:rPr lang="en-US" sz="2800" baseline="30000">
                <a:cs typeface="Arial" charset="0"/>
                <a:sym typeface="Symbol" pitchFamily="18" charset="2"/>
              </a:rPr>
              <a:t></a:t>
            </a:r>
            <a:r>
              <a:rPr lang="en-US" sz="2800"/>
              <a:t> reassociate for a short time, so the true concentration of particles is somewhat less than two times the concentration of NaCl.</a:t>
            </a:r>
          </a:p>
        </p:txBody>
      </p:sp>
      <p:pic>
        <p:nvPicPr>
          <p:cNvPr id="107524" name="Content Placeholder 6" descr="13_27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6306" r="-6306"/>
          <a:stretch>
            <a:fillRect/>
          </a:stretch>
        </p:blipFill>
        <p:spPr>
          <a:xfrm>
            <a:off x="485775" y="1676400"/>
            <a:ext cx="4162425" cy="4495800"/>
          </a:xfrm>
        </p:spPr>
      </p:pic>
      <p:sp>
        <p:nvSpPr>
          <p:cNvPr id="10752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van’t Hoff Factor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3810000" cy="4114800"/>
          </a:xfrm>
        </p:spPr>
        <p:txBody>
          <a:bodyPr/>
          <a:lstStyle/>
          <a:p>
            <a:r>
              <a:rPr lang="en-US" sz="2800"/>
              <a:t>Reassociation is more likely at higher concentration.</a:t>
            </a:r>
          </a:p>
          <a:p>
            <a:r>
              <a:rPr lang="en-US" sz="2800"/>
              <a:t>Therefore, the number of particles present is concentration-dependent.</a:t>
            </a:r>
          </a:p>
        </p:txBody>
      </p:sp>
      <p:pic>
        <p:nvPicPr>
          <p:cNvPr id="109572" name="Content Placeholder 6" descr="13_04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12421" b="-12421"/>
          <a:stretch>
            <a:fillRect/>
          </a:stretch>
        </p:blipFill>
        <p:spPr>
          <a:xfrm>
            <a:off x="4267200" y="1600200"/>
            <a:ext cx="4800600" cy="3343275"/>
          </a:xfrm>
        </p:spPr>
      </p:pic>
      <p:sp>
        <p:nvSpPr>
          <p:cNvPr id="10957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van’t Hoff Factor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sz="2800"/>
              <a:t>We modify the previous equations by multiplying by the van’t Hoff factor, </a:t>
            </a:r>
            <a:r>
              <a:rPr lang="en-US" sz="2800" i="1"/>
              <a:t>i:</a:t>
            </a:r>
            <a:endParaRPr lang="en-US" sz="2800"/>
          </a:p>
          <a:p>
            <a:endParaRPr lang="en-US" sz="2800"/>
          </a:p>
          <a:p>
            <a:pPr algn="ctr">
              <a:buFontTx/>
              <a:buNone/>
            </a:pPr>
            <a:r>
              <a:rPr lang="en-US" sz="3600">
                <a:latin typeface="Symbol" pitchFamily="18" charset="2"/>
                <a:sym typeface="Symbol" pitchFamily="18" charset="2"/>
              </a:rPr>
              <a:t></a:t>
            </a:r>
            <a:r>
              <a:rPr lang="en-US" sz="3600" i="1"/>
              <a:t>T</a:t>
            </a:r>
            <a:r>
              <a:rPr lang="en-US" sz="3600" i="1" baseline="-25000"/>
              <a:t>f</a:t>
            </a:r>
            <a:r>
              <a:rPr lang="en-US" sz="3600"/>
              <a:t> = </a:t>
            </a:r>
            <a:r>
              <a:rPr lang="en-US" sz="3600" i="1"/>
              <a:t>K</a:t>
            </a:r>
            <a:r>
              <a:rPr lang="en-US" sz="3600" i="1" baseline="-25000"/>
              <a:t>f </a:t>
            </a:r>
            <a:r>
              <a:rPr lang="en-US" sz="2800">
                <a:sym typeface="Wingdings" pitchFamily="2" charset="2"/>
              </a:rPr>
              <a:t> </a:t>
            </a:r>
            <a:r>
              <a:rPr lang="en-US" sz="3600" i="1">
                <a:sym typeface="Wingdings" pitchFamily="2" charset="2"/>
              </a:rPr>
              <a:t>m </a:t>
            </a:r>
            <a:r>
              <a:rPr lang="en-US" sz="2800">
                <a:sym typeface="Wingdings" pitchFamily="2" charset="2"/>
              </a:rPr>
              <a:t> </a:t>
            </a:r>
            <a:r>
              <a:rPr lang="en-US" sz="3600" i="1">
                <a:sym typeface="Wingdings" pitchFamily="2" charset="2"/>
              </a:rPr>
              <a:t>i</a:t>
            </a:r>
          </a:p>
        </p:txBody>
      </p:sp>
      <p:pic>
        <p:nvPicPr>
          <p:cNvPr id="111620" name="Content Placeholder 6" descr="13_04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12421" b="-12421"/>
          <a:stretch>
            <a:fillRect/>
          </a:stretch>
        </p:blipFill>
        <p:spPr>
          <a:xfrm>
            <a:off x="4343400" y="1768475"/>
            <a:ext cx="4572000" cy="3184525"/>
          </a:xfrm>
        </p:spPr>
      </p:pic>
      <p:sp>
        <p:nvSpPr>
          <p:cNvPr id="11162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Osmosis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/>
              <a:t>Some substances form </a:t>
            </a:r>
            <a:r>
              <a:rPr lang="en-US" b="1"/>
              <a:t>semipermeable membranes</a:t>
            </a:r>
            <a:r>
              <a:rPr lang="en-US"/>
              <a:t>, allowing some smaller particles to pass through, but blocking other larger particles.</a:t>
            </a:r>
          </a:p>
          <a:p>
            <a:r>
              <a:rPr lang="en-US"/>
              <a:t>In biological systems, most semipermeable membranes allow water to pass through, but solutes are not free to do so.</a:t>
            </a:r>
          </a:p>
        </p:txBody>
      </p:sp>
      <p:sp>
        <p:nvSpPr>
          <p:cNvPr id="11366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Osmosis</a:t>
            </a:r>
          </a:p>
        </p:txBody>
      </p:sp>
      <p:sp>
        <p:nvSpPr>
          <p:cNvPr id="1157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4343400"/>
            <a:ext cx="7924800" cy="205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In osmosis, there is net movement of solvent from the area of </a:t>
            </a:r>
            <a:r>
              <a:rPr lang="en-US" sz="2800" b="1"/>
              <a:t>higher solvent concentration</a:t>
            </a:r>
            <a:r>
              <a:rPr lang="en-US" sz="2800"/>
              <a:t> (</a:t>
            </a:r>
            <a:r>
              <a:rPr lang="en-US" sz="2800" i="1"/>
              <a:t>lower</a:t>
            </a:r>
            <a:r>
              <a:rPr lang="en-US" sz="2800"/>
              <a:t> </a:t>
            </a:r>
            <a:r>
              <a:rPr lang="en-US" sz="2800" i="1"/>
              <a:t>solute</a:t>
            </a:r>
            <a:r>
              <a:rPr lang="en-US" sz="2800"/>
              <a:t> </a:t>
            </a:r>
            <a:r>
              <a:rPr lang="en-US" sz="2800" i="1"/>
              <a:t>concentration</a:t>
            </a:r>
            <a:r>
              <a:rPr lang="en-US" sz="2800"/>
              <a:t>) to the area of </a:t>
            </a:r>
            <a:r>
              <a:rPr lang="en-US" sz="2800" b="1"/>
              <a:t>lower solvent concentration</a:t>
            </a:r>
            <a:r>
              <a:rPr lang="en-US" sz="2800"/>
              <a:t> (</a:t>
            </a:r>
            <a:r>
              <a:rPr lang="en-US" sz="2800" i="1"/>
              <a:t>higher</a:t>
            </a:r>
            <a:r>
              <a:rPr lang="en-US" sz="2800"/>
              <a:t> </a:t>
            </a:r>
            <a:r>
              <a:rPr lang="en-US" sz="2800" i="1"/>
              <a:t>solute</a:t>
            </a:r>
            <a:r>
              <a:rPr lang="en-US" sz="2800"/>
              <a:t> </a:t>
            </a:r>
            <a:r>
              <a:rPr lang="en-US" sz="2800" i="1"/>
              <a:t>concentration</a:t>
            </a:r>
            <a:r>
              <a:rPr lang="en-US" sz="2800"/>
              <a:t>).</a:t>
            </a:r>
          </a:p>
        </p:txBody>
      </p:sp>
      <p:pic>
        <p:nvPicPr>
          <p:cNvPr id="115716" name="Content Placeholder 7" descr="13_25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19107" r="-19107"/>
          <a:stretch>
            <a:fillRect/>
          </a:stretch>
        </p:blipFill>
        <p:spPr>
          <a:xfrm>
            <a:off x="304800" y="1371600"/>
            <a:ext cx="8458200" cy="2819400"/>
          </a:xfrm>
        </p:spPr>
      </p:pic>
      <p:sp>
        <p:nvSpPr>
          <p:cNvPr id="115717" name="Text Box 11"/>
          <p:cNvSpPr txBox="1">
            <a:spLocks noChangeArrowheads="1"/>
          </p:cNvSpPr>
          <p:nvPr/>
        </p:nvSpPr>
        <p:spPr bwMode="auto">
          <a:xfrm>
            <a:off x="365125" y="256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571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Osmotic Pressure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The pressure required to stop osmosis, known as </a:t>
            </a:r>
            <a:r>
              <a:rPr lang="en-US" b="1"/>
              <a:t>osmotic pressure</a:t>
            </a:r>
            <a:r>
              <a:rPr lang="en-US"/>
              <a:t>, </a:t>
            </a:r>
            <a:r>
              <a:rPr lang="en-US" i="1">
                <a:latin typeface="Symbol" pitchFamily="18" charset="2"/>
                <a:sym typeface="Symbol" pitchFamily="18" charset="2"/>
              </a:rPr>
              <a:t></a:t>
            </a:r>
            <a:r>
              <a:rPr lang="en-US"/>
              <a:t>, is</a:t>
            </a:r>
          </a:p>
        </p:txBody>
      </p:sp>
      <p:grpSp>
        <p:nvGrpSpPr>
          <p:cNvPr id="117764" name="Group 12"/>
          <p:cNvGrpSpPr>
            <a:grpSpLocks/>
          </p:cNvGrpSpPr>
          <p:nvPr/>
        </p:nvGrpSpPr>
        <p:grpSpPr bwMode="auto">
          <a:xfrm>
            <a:off x="2209800" y="2895600"/>
            <a:ext cx="4895850" cy="1311275"/>
            <a:chOff x="1392" y="1824"/>
            <a:chExt cx="3084" cy="826"/>
          </a:xfrm>
        </p:grpSpPr>
        <p:sp>
          <p:nvSpPr>
            <p:cNvPr id="117768" name="Rectangle 7"/>
            <p:cNvSpPr>
              <a:spLocks noChangeArrowheads="1"/>
            </p:cNvSpPr>
            <p:nvPr/>
          </p:nvSpPr>
          <p:spPr bwMode="auto">
            <a:xfrm>
              <a:off x="1392" y="1851"/>
              <a:ext cx="30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i="1">
                  <a:latin typeface="Symbol" pitchFamily="18" charset="2"/>
                  <a:sym typeface="Symbol" pitchFamily="18" charset="2"/>
                </a:rPr>
                <a:t></a:t>
              </a:r>
              <a:r>
                <a:rPr lang="en-US" sz="4000"/>
                <a:t> =</a:t>
              </a:r>
              <a:r>
                <a:rPr lang="en-US" sz="3200"/>
                <a:t> </a:t>
              </a:r>
              <a:r>
                <a:rPr lang="en-US" sz="6000"/>
                <a:t>(    )</a:t>
              </a:r>
              <a:r>
                <a:rPr lang="en-US" sz="4000" i="1"/>
                <a:t>RT</a:t>
              </a:r>
              <a:r>
                <a:rPr lang="en-US" sz="4000"/>
                <a:t> = </a:t>
              </a:r>
              <a:r>
                <a:rPr lang="en-US" sz="4000" i="1"/>
                <a:t>MRT</a:t>
              </a:r>
            </a:p>
          </p:txBody>
        </p:sp>
        <p:grpSp>
          <p:nvGrpSpPr>
            <p:cNvPr id="117769" name="Group 11"/>
            <p:cNvGrpSpPr>
              <a:grpSpLocks/>
            </p:cNvGrpSpPr>
            <p:nvPr/>
          </p:nvGrpSpPr>
          <p:grpSpPr bwMode="auto">
            <a:xfrm>
              <a:off x="2184" y="1824"/>
              <a:ext cx="432" cy="826"/>
              <a:chOff x="2184" y="1824"/>
              <a:chExt cx="432" cy="826"/>
            </a:xfrm>
          </p:grpSpPr>
          <p:sp>
            <p:nvSpPr>
              <p:cNvPr id="117770" name="Rectangle 4"/>
              <p:cNvSpPr>
                <a:spLocks noChangeArrowheads="1"/>
              </p:cNvSpPr>
              <p:nvPr/>
            </p:nvSpPr>
            <p:spPr bwMode="auto">
              <a:xfrm>
                <a:off x="2257" y="1824"/>
                <a:ext cx="329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i="1"/>
                  <a:t>n</a:t>
                </a:r>
              </a:p>
              <a:p>
                <a:pPr algn="ctr"/>
                <a:r>
                  <a:rPr lang="en-US" sz="4000" i="1"/>
                  <a:t>V</a:t>
                </a:r>
              </a:p>
            </p:txBody>
          </p:sp>
          <p:sp>
            <p:nvSpPr>
              <p:cNvPr id="117771" name="Line 5"/>
              <p:cNvSpPr>
                <a:spLocks noChangeShapeType="1"/>
              </p:cNvSpPr>
              <p:nvPr/>
            </p:nvSpPr>
            <p:spPr bwMode="auto">
              <a:xfrm>
                <a:off x="2184" y="2227"/>
                <a:ext cx="43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7765" name="Rectangle 9"/>
          <p:cNvSpPr>
            <a:spLocks noChangeArrowheads="1"/>
          </p:cNvSpPr>
          <p:nvPr/>
        </p:nvSpPr>
        <p:spPr bwMode="auto">
          <a:xfrm>
            <a:off x="1068388" y="4191000"/>
            <a:ext cx="711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where </a:t>
            </a:r>
            <a:r>
              <a:rPr lang="en-US" sz="3200" i="1"/>
              <a:t>M</a:t>
            </a:r>
            <a:r>
              <a:rPr lang="en-US" sz="3200"/>
              <a:t> is the molarity of the solution.</a:t>
            </a:r>
          </a:p>
        </p:txBody>
      </p:sp>
      <p:sp>
        <p:nvSpPr>
          <p:cNvPr id="117766" name="Rectangle 10"/>
          <p:cNvSpPr>
            <a:spLocks noChangeArrowheads="1"/>
          </p:cNvSpPr>
          <p:nvPr/>
        </p:nvSpPr>
        <p:spPr bwMode="auto">
          <a:xfrm>
            <a:off x="914400" y="5105400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the osmotic pressure is the same on both sides of a membrane (i.e., the concentrations are the same), the solutions are </a:t>
            </a:r>
            <a:r>
              <a:rPr lang="en-US" b="1"/>
              <a:t>isotonic</a:t>
            </a:r>
            <a:r>
              <a:rPr lang="en-US"/>
              <a:t>.</a:t>
            </a:r>
          </a:p>
        </p:txBody>
      </p:sp>
      <p:sp>
        <p:nvSpPr>
          <p:cNvPr id="11776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Does a Solution Form?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If an ionic salt is soluble in water, it is because the ion–dipole interactions are strong enough to overcome the lattice energy of the salt crystal.</a:t>
            </a:r>
          </a:p>
        </p:txBody>
      </p:sp>
      <p:pic>
        <p:nvPicPr>
          <p:cNvPr id="27652" name="Content Placeholder 6" descr="13_02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2321" r="47322"/>
          <a:stretch>
            <a:fillRect/>
          </a:stretch>
        </p:blipFill>
        <p:spPr>
          <a:xfrm>
            <a:off x="533400" y="2057400"/>
            <a:ext cx="3905250" cy="3886200"/>
          </a:xfrm>
        </p:spPr>
      </p:pic>
      <p:sp>
        <p:nvSpPr>
          <p:cNvPr id="2765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Osmosis in Blood Cells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828800"/>
            <a:ext cx="4191000" cy="4495800"/>
          </a:xfrm>
        </p:spPr>
        <p:txBody>
          <a:bodyPr/>
          <a:lstStyle/>
          <a:p>
            <a:r>
              <a:rPr lang="en-US" sz="2800"/>
              <a:t>If the solute concentration outside the cell is greater than that inside the cell, the solution is </a:t>
            </a:r>
            <a:r>
              <a:rPr lang="en-US" sz="2800" b="1"/>
              <a:t>hypertonic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Water will flow out of the cell, and </a:t>
            </a:r>
            <a:r>
              <a:rPr lang="en-US" sz="2800" b="1"/>
              <a:t>crenation</a:t>
            </a:r>
            <a:r>
              <a:rPr lang="en-US" sz="2800"/>
              <a:t> results.</a:t>
            </a:r>
          </a:p>
        </p:txBody>
      </p:sp>
      <p:pic>
        <p:nvPicPr>
          <p:cNvPr id="119812" name="Content Placeholder 6" descr="13_2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2879" r="52274" b="-2879"/>
          <a:stretch>
            <a:fillRect/>
          </a:stretch>
        </p:blipFill>
        <p:spPr>
          <a:xfrm>
            <a:off x="5562600" y="1524000"/>
            <a:ext cx="2743200" cy="4702175"/>
          </a:xfrm>
        </p:spPr>
      </p:pic>
      <p:sp>
        <p:nvSpPr>
          <p:cNvPr id="11981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Osmosis in Cells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752600"/>
            <a:ext cx="4191000" cy="4495800"/>
          </a:xfrm>
        </p:spPr>
        <p:txBody>
          <a:bodyPr/>
          <a:lstStyle/>
          <a:p>
            <a:r>
              <a:rPr lang="en-US" sz="2800"/>
              <a:t>If the solute concentration outside the cell is less than that inside the cell, the solution is </a:t>
            </a:r>
            <a:r>
              <a:rPr lang="en-US" sz="2800" b="1"/>
              <a:t>hypotonic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Water will flow into the cell, and </a:t>
            </a:r>
            <a:r>
              <a:rPr lang="en-US" sz="2800" b="1"/>
              <a:t>hemolysis</a:t>
            </a:r>
            <a:r>
              <a:rPr lang="en-US" sz="2800"/>
              <a:t> results.</a:t>
            </a:r>
          </a:p>
        </p:txBody>
      </p:sp>
      <p:sp>
        <p:nvSpPr>
          <p:cNvPr id="12186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121861" name="Content Placeholder 8" descr="13_2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52000" t="16393" r="2000" b="-1704"/>
          <a:stretch>
            <a:fillRect/>
          </a:stretch>
        </p:blipFill>
        <p:spPr>
          <a:xfrm>
            <a:off x="5181600" y="1524000"/>
            <a:ext cx="3352800" cy="48101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Colloids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47800"/>
            <a:ext cx="77724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Suspensions of particles larger than individual ions or molecules, but too small to be settled out by gravity, are called </a:t>
            </a:r>
            <a:r>
              <a:rPr lang="en-US" sz="2800" b="1"/>
              <a:t>colloids</a:t>
            </a:r>
            <a:r>
              <a:rPr lang="en-US" sz="2800"/>
              <a:t>.</a:t>
            </a:r>
          </a:p>
        </p:txBody>
      </p:sp>
      <p:pic>
        <p:nvPicPr>
          <p:cNvPr id="123908" name="Content Placeholder 6" descr="13_05_Tabl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10263" r="-10263"/>
          <a:stretch>
            <a:fillRect/>
          </a:stretch>
        </p:blipFill>
        <p:spPr>
          <a:xfrm>
            <a:off x="457200" y="3276600"/>
            <a:ext cx="8216900" cy="2819400"/>
          </a:xfrm>
        </p:spPr>
      </p:pic>
      <p:sp>
        <p:nvSpPr>
          <p:cNvPr id="12390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Tyndall Effect</a:t>
            </a:r>
          </a:p>
        </p:txBody>
      </p:sp>
      <p:sp>
        <p:nvSpPr>
          <p:cNvPr id="1259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76400"/>
            <a:ext cx="4495800" cy="2362200"/>
          </a:xfrm>
        </p:spPr>
        <p:txBody>
          <a:bodyPr/>
          <a:lstStyle/>
          <a:p>
            <a:r>
              <a:rPr lang="en-US" sz="2800"/>
              <a:t>Colloidal suspensions can scatter rays of light.</a:t>
            </a:r>
          </a:p>
          <a:p>
            <a:r>
              <a:rPr lang="en-US" sz="2800"/>
              <a:t>This phenomenon is known as the </a:t>
            </a:r>
            <a:r>
              <a:rPr lang="en-US" sz="2800" b="1"/>
              <a:t>Tyndall effect</a:t>
            </a:r>
            <a:r>
              <a:rPr lang="en-US" sz="2800"/>
              <a:t>.</a:t>
            </a:r>
          </a:p>
        </p:txBody>
      </p:sp>
      <p:pic>
        <p:nvPicPr>
          <p:cNvPr id="125956" name="Content Placeholder 8" descr="13_28_Figure_L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-16071" r="-16071"/>
          <a:stretch>
            <a:fillRect/>
          </a:stretch>
        </p:blipFill>
        <p:spPr>
          <a:xfrm>
            <a:off x="-47625" y="1600200"/>
            <a:ext cx="4543425" cy="2362200"/>
          </a:xfrm>
        </p:spPr>
      </p:pic>
      <p:pic>
        <p:nvPicPr>
          <p:cNvPr id="125957" name="Content Placeholder 9" descr="13_29_Figure_L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 l="-1321" r="-1321"/>
          <a:stretch>
            <a:fillRect/>
          </a:stretch>
        </p:blipFill>
        <p:spPr>
          <a:xfrm>
            <a:off x="457200" y="4114800"/>
            <a:ext cx="7315200" cy="2438400"/>
          </a:xfrm>
        </p:spPr>
      </p:pic>
      <p:sp>
        <p:nvSpPr>
          <p:cNvPr id="12595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Colloids in Biological Systems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Some molecules have a polar, </a:t>
            </a:r>
            <a:r>
              <a:rPr lang="en-US" sz="2800" b="1"/>
              <a:t>hydrophilic</a:t>
            </a:r>
            <a:r>
              <a:rPr lang="en-US" sz="2800"/>
              <a:t> (</a:t>
            </a:r>
            <a:r>
              <a:rPr lang="en-US" sz="2800" i="1"/>
              <a:t>water-loving</a:t>
            </a:r>
            <a:r>
              <a:rPr lang="en-US" sz="2800"/>
              <a:t>) end and a nonpolar, </a:t>
            </a:r>
            <a:r>
              <a:rPr lang="en-US" sz="2800" b="1"/>
              <a:t>hydrophobic</a:t>
            </a:r>
            <a:r>
              <a:rPr lang="en-US" sz="2800"/>
              <a:t> (</a:t>
            </a:r>
            <a:r>
              <a:rPr lang="en-US" sz="2800" i="1"/>
              <a:t>water-hating</a:t>
            </a:r>
            <a:r>
              <a:rPr lang="en-US" sz="2800"/>
              <a:t>) end.</a:t>
            </a:r>
          </a:p>
        </p:txBody>
      </p:sp>
      <p:pic>
        <p:nvPicPr>
          <p:cNvPr id="128004" name="Content Placeholder 6" descr="13_30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18376" r="-18376"/>
          <a:stretch>
            <a:fillRect/>
          </a:stretch>
        </p:blipFill>
        <p:spPr>
          <a:xfrm>
            <a:off x="4343400" y="1981200"/>
            <a:ext cx="4572000" cy="3429000"/>
          </a:xfrm>
        </p:spPr>
      </p:pic>
      <p:sp>
        <p:nvSpPr>
          <p:cNvPr id="12800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Colloids in Biological Systems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These molecules can aid in the emulsification of fats and oils in aqueous solutions.</a:t>
            </a:r>
          </a:p>
        </p:txBody>
      </p:sp>
      <p:pic>
        <p:nvPicPr>
          <p:cNvPr id="130052" name="Content Placeholder 6" descr="13_32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17567" b="-17567"/>
          <a:stretch>
            <a:fillRect/>
          </a:stretch>
        </p:blipFill>
        <p:spPr>
          <a:xfrm>
            <a:off x="4038600" y="1519238"/>
            <a:ext cx="4953000" cy="3890962"/>
          </a:xfrm>
        </p:spPr>
      </p:pic>
      <p:sp>
        <p:nvSpPr>
          <p:cNvPr id="13005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Energy Changes in 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r>
              <a:rPr lang="en-US" sz="2800"/>
              <a:t>Simply put, three processes affect the energetics of solution:</a:t>
            </a:r>
          </a:p>
          <a:p>
            <a:pPr lvl="1"/>
            <a:r>
              <a:rPr lang="en-US" sz="2400"/>
              <a:t>Separation of solute particles,</a:t>
            </a:r>
          </a:p>
          <a:p>
            <a:pPr lvl="1"/>
            <a:r>
              <a:rPr lang="en-US" sz="2400"/>
              <a:t>Separation of solvent particles,</a:t>
            </a:r>
          </a:p>
          <a:p>
            <a:pPr lvl="1"/>
            <a:r>
              <a:rPr lang="en-US" sz="2400"/>
              <a:t>New interactions between solute and solvent.</a:t>
            </a:r>
          </a:p>
        </p:txBody>
      </p:sp>
      <p:pic>
        <p:nvPicPr>
          <p:cNvPr id="29700" name="Content Placeholder 6" descr="13_04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9770" r="50000" b="-9770"/>
          <a:stretch>
            <a:fillRect/>
          </a:stretch>
        </p:blipFill>
        <p:spPr>
          <a:xfrm>
            <a:off x="4572000" y="1600200"/>
            <a:ext cx="3956050" cy="4114800"/>
          </a:xfrm>
        </p:spPr>
      </p:pic>
      <p:sp>
        <p:nvSpPr>
          <p:cNvPr id="2970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Energy Changes in Solution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enthalpy change of the overall process depends on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/>
              <a:t>H</a:t>
            </a:r>
            <a:r>
              <a:rPr lang="en-US" sz="2800"/>
              <a:t> for each of these steps.</a:t>
            </a:r>
          </a:p>
        </p:txBody>
      </p:sp>
      <p:sp>
        <p:nvSpPr>
          <p:cNvPr id="3174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31749" name="Content Placeholder 6" descr="13_04_Figure_L.jpg"/>
          <p:cNvPicPr>
            <a:picLocks noChangeAspect="1"/>
          </p:cNvPicPr>
          <p:nvPr/>
        </p:nvPicPr>
        <p:blipFill>
          <a:blip r:embed="rId3"/>
          <a:srcRect t="-9770" r="50000" b="-9770"/>
          <a:stretch>
            <a:fillRect/>
          </a:stretch>
        </p:blipFill>
        <p:spPr bwMode="auto">
          <a:xfrm>
            <a:off x="762000" y="1676400"/>
            <a:ext cx="3956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Why Do Endothermic Processes Occur?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Things do not tend to occur spontaneously (i.e., without outside intervention) unless the energy of the system is lowered.</a:t>
            </a:r>
          </a:p>
        </p:txBody>
      </p:sp>
      <p:pic>
        <p:nvPicPr>
          <p:cNvPr id="33796" name="Content Placeholder 7" descr="13_04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8000" t="-9770" b="-575"/>
          <a:stretch>
            <a:fillRect/>
          </a:stretch>
        </p:blipFill>
        <p:spPr>
          <a:xfrm>
            <a:off x="4800600" y="1752600"/>
            <a:ext cx="3733800" cy="3446463"/>
          </a:xfrm>
        </p:spPr>
      </p:pic>
      <p:sp>
        <p:nvSpPr>
          <p:cNvPr id="3379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Why Do Endothermic Processes Occur?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Yet we know that in some processes, like the dissolution of NH</a:t>
            </a:r>
            <a:r>
              <a:rPr lang="en-US" sz="2800" baseline="-25000"/>
              <a:t>4</a:t>
            </a:r>
            <a:r>
              <a:rPr lang="en-US" sz="2800"/>
              <a:t>NO</a:t>
            </a:r>
            <a:r>
              <a:rPr lang="en-US" sz="2800" baseline="-25000"/>
              <a:t>3</a:t>
            </a:r>
            <a:r>
              <a:rPr lang="en-US" sz="2800"/>
              <a:t> in water, heat is absorbed, not released.</a:t>
            </a:r>
          </a:p>
        </p:txBody>
      </p:sp>
      <p:sp>
        <p:nvSpPr>
          <p:cNvPr id="3584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35845" name="Content Placeholder 7" descr="13_04_Figure_L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8000" t="-9770" b="-575"/>
          <a:stretch>
            <a:fillRect/>
          </a:stretch>
        </p:blipFill>
        <p:spPr>
          <a:xfrm>
            <a:off x="298450" y="1752600"/>
            <a:ext cx="4044950" cy="37338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1452</Words>
  <Application>Microsoft Office PowerPoint</Application>
  <PresentationFormat>On-screen Show (4:3)</PresentationFormat>
  <Paragraphs>303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ＭＳ Ｐゴシック</vt:lpstr>
      <vt:lpstr>新細明體</vt:lpstr>
      <vt:lpstr>Times New Roman</vt:lpstr>
      <vt:lpstr>Symbol</vt:lpstr>
      <vt:lpstr>Wingdings</vt:lpstr>
      <vt:lpstr>1_Blank Presentation</vt:lpstr>
      <vt:lpstr>2_Blank Presentation</vt:lpstr>
      <vt:lpstr>Chapter 13  Properties of Solutions</vt:lpstr>
      <vt:lpstr>Solutions</vt:lpstr>
      <vt:lpstr>Solutions</vt:lpstr>
      <vt:lpstr>How Does a Solution Form?</vt:lpstr>
      <vt:lpstr>How Does a Solution Form?</vt:lpstr>
      <vt:lpstr>Energy Changes in Solution</vt:lpstr>
      <vt:lpstr>Energy Changes in Solution</vt:lpstr>
      <vt:lpstr>Why Do Endothermic Processes Occur?</vt:lpstr>
      <vt:lpstr>Why Do Endothermic Processes Occur?</vt:lpstr>
      <vt:lpstr>Enthalpy Is Only Part of the Picture</vt:lpstr>
      <vt:lpstr>Enthalpy Is Only Part of the Picture</vt:lpstr>
      <vt:lpstr>Student, Beware!</vt:lpstr>
      <vt:lpstr>Student, Beware!</vt:lpstr>
      <vt:lpstr>Types of Solutions</vt:lpstr>
      <vt:lpstr>Types of Solutions</vt:lpstr>
      <vt:lpstr>Types of Solutions</vt:lpstr>
      <vt:lpstr>Factors Affecting Solubility</vt:lpstr>
      <vt:lpstr>Factors Affecting Solubility</vt:lpstr>
      <vt:lpstr>Factors Affecting Solubility</vt:lpstr>
      <vt:lpstr>Factors Affecting Solubility</vt:lpstr>
      <vt:lpstr>Gases in Solution</vt:lpstr>
      <vt:lpstr>Gases in Solution</vt:lpstr>
      <vt:lpstr>Henry’s Law</vt:lpstr>
      <vt:lpstr>Temperature</vt:lpstr>
      <vt:lpstr>Temperature</vt:lpstr>
      <vt:lpstr>Ways of Expressing Concentrations of Solutions</vt:lpstr>
      <vt:lpstr>Mass Percentage</vt:lpstr>
      <vt:lpstr>Parts per Million and Parts per Billion</vt:lpstr>
      <vt:lpstr>Mole Fraction (X)</vt:lpstr>
      <vt:lpstr>Molarity (M)</vt:lpstr>
      <vt:lpstr>Molality (m)</vt:lpstr>
      <vt:lpstr>Changing Molarity to Molality</vt:lpstr>
      <vt:lpstr>Colligative Properties</vt:lpstr>
      <vt:lpstr>Vapor Pressure</vt:lpstr>
      <vt:lpstr>Vapor Pressure</vt:lpstr>
      <vt:lpstr>Raoult’s Law</vt:lpstr>
      <vt:lpstr>Boiling-Point Elevation and Freezing-Point Depression</vt:lpstr>
      <vt:lpstr>Boiling-Point Elevation</vt:lpstr>
      <vt:lpstr>Boiling-Point Elevation</vt:lpstr>
      <vt:lpstr>Boiling-Point Elevation and Freezing-Point Depression</vt:lpstr>
      <vt:lpstr>Colligative Properties of Electrolytes</vt:lpstr>
      <vt:lpstr>Colligative Properties of Electrolytes</vt:lpstr>
      <vt:lpstr>van’t Hoff Factor</vt:lpstr>
      <vt:lpstr>van’t Hoff Factor</vt:lpstr>
      <vt:lpstr>van’t Hoff Factor</vt:lpstr>
      <vt:lpstr>van’t Hoff Factor</vt:lpstr>
      <vt:lpstr>Osmosis</vt:lpstr>
      <vt:lpstr>Osmosis</vt:lpstr>
      <vt:lpstr>Osmotic Pressure</vt:lpstr>
      <vt:lpstr>Osmosis in Blood Cells</vt:lpstr>
      <vt:lpstr>Osmosis in Cells</vt:lpstr>
      <vt:lpstr>Colloids</vt:lpstr>
      <vt:lpstr>Tyndall Effect</vt:lpstr>
      <vt:lpstr>Colloids in Biological Systems</vt:lpstr>
      <vt:lpstr>Colloids in Biological Systems</vt:lpstr>
    </vt:vector>
  </TitlesOfParts>
  <Company>St. Charles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Properties of Solutions</dc:title>
  <dc:creator>John Bookstaver</dc:creator>
  <cp:lastModifiedBy>DPS</cp:lastModifiedBy>
  <cp:revision>113</cp:revision>
  <dcterms:created xsi:type="dcterms:W3CDTF">2011-01-27T14:34:02Z</dcterms:created>
  <dcterms:modified xsi:type="dcterms:W3CDTF">2014-01-09T15:01:26Z</dcterms:modified>
</cp:coreProperties>
</file>